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Roboto" panose="02000000000000000000" pitchFamily="2" charset="0"/>
      <p:regular r:id="rId32"/>
      <p:bold r:id="rId33"/>
      <p:italic r:id="rId34"/>
      <p:boldItalic r:id="rId35"/>
    </p:embeddedFont>
    <p:embeddedFont>
      <p:font typeface="Trebuchet MS" panose="020B070302020209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2.agenciatributaria.gob.es/wlpl/AVAC-CALC/InformadorVerifact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a5359dada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150">
                <a:solidFill>
                  <a:srgbClr val="56697C"/>
                </a:solidFill>
                <a:highlight>
                  <a:srgbClr val="FFFFFF"/>
                </a:highlight>
                <a:latin typeface="Roboto"/>
                <a:ea typeface="Roboto"/>
                <a:cs typeface="Roboto"/>
                <a:sym typeface="Roboto"/>
              </a:rPr>
              <a:t>En los últimos años, las Pymes y los autónomos en España han experimentado cambios significativos en las normativas relacionadas con la facturación. Mantenerse al día con estos cambios es crucial para garantizar el cumplimiento y evitar posibles sanciones. En esta presentación repasamos qué es la factura electrónica, qué normativa regula su uso y cuáles son los plazos de implementación. </a:t>
            </a:r>
            <a:endParaRPr/>
          </a:p>
        </p:txBody>
      </p:sp>
      <p:sp>
        <p:nvSpPr>
          <p:cNvPr id="186" name="Google Shape;186;g35a5359dada_0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b6f7128ba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b6f7128b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Las obligaciones en relación con la factura electrónica son independientes del tamaño de la plantilla o del volumen anual de operaciones.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b6f7128b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b6f7128b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5bd4a258f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5bd4a258f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Con independencia del plazo de aplicación de la facturación electrónica, lo más razonable es adelantarse cuanto antes para que cuando llegue el momento, se disponga de una experiencia en su utilización, evitando fallos iniciales por la falta de formación o adaptación al nuevo sistema de facturación.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dc4a1560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dc4a1560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La AEAT tendrá lista a partir de verano la nueva aplicación gratuita para que los autónomos puedan emitir facturas electrónicas y adaptarse al nuevo Reglamento sin necesidad de adquirir un programa. </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98cbb52f7e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98cbb52f7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El RD 1007/2023, de 5 de diciembre, que desarrolla la Ley Antifraude, establece que las empresas deberán remitir sus facturas a Hacienda de manera instantánea. Para facilitar la implementación de estas nuevas responsabilidades, la AEAT ha puesto a disposición de pymes y autónomos un sistema de verificación de facturas, denominado VeriFactu, que va a facilitar el envío.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b7e0196c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5b7e0196c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5bd4a258f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5bd4a258f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bd4a258f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bd4a258f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El cumplimiento de la Ley Antifraude no evita ni exime la obligación de cumplimiento de la Ley Crea y Crece respecto de la emisión de factura electrónica B2B.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c9218049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c9218049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Ya no es posible usar herramientas ofimáticas como Excel o Word para realizar facturas, ya que no garantizan el cumplimiento de los principios que exige la Ley.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c9218049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c9218049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b6f7128b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b6f7128b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b7e0196c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b7e0196c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dc4a1560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dc4a1560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Esta es la herramienta de asistencia virtual de VeriFactu (</a:t>
            </a:r>
            <a:r>
              <a:rPr lang="es" u="sng">
                <a:solidFill>
                  <a:schemeClr val="hlink"/>
                </a:solidFill>
                <a:hlinkClick r:id="rId3"/>
              </a:rPr>
              <a:t>https://www2.agenciatributaria.gob.es/wlpl/AVAC-CALC/InformadorVerifactu</a:t>
            </a:r>
            <a:r>
              <a:rPr lang="es"/>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dc4a1560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dc4a1560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c9218049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c9218049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dc4a1560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dc4a1560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OJO!! VeriFactu es una medida opcional para todos los empresarios y profesionales. </a:t>
            </a:r>
            <a:endParaRPr>
              <a:solidFill>
                <a:schemeClr val="dk1"/>
              </a:solidFill>
            </a:endParaRPr>
          </a:p>
          <a:p>
            <a:pPr marL="0" lvl="0" indent="0" algn="l" rtl="0">
              <a:spcBef>
                <a:spcPts val="0"/>
              </a:spcBef>
              <a:spcAft>
                <a:spcPts val="0"/>
              </a:spcAft>
              <a:buClr>
                <a:schemeClr val="dk1"/>
              </a:buClr>
              <a:buSzPts val="1100"/>
              <a:buFont typeface="Arial"/>
              <a:buNone/>
            </a:pPr>
            <a:r>
              <a:rPr lang="es">
                <a:solidFill>
                  <a:schemeClr val="dk1"/>
                </a:solidFill>
              </a:rPr>
              <a:t>El contribuyente puede enviar la factura electrónica mediante otro sotware, siempre que cumplan con los requisitos establecidos en el Reglamento.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c9218049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c9218049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 partir de esas fechas, cualquier software que no esté certificado será ilegal y las empresas se arriesgan a una multa fija de 50.000 euros por cada ejercicio por la mera tenencia de dicho software.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dc4a1560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dc4a1560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Dependiendo de la modalidad de cumplimiento adoptada, el código QR servirá, bien para validar fiscalmente el contenido de la factura recibida (en la modalidad VeriFactur) bien para comunicar la misma a las autoridades fiscales (en la modalidad No VeriFactu). </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c9218049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c9218049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 menudo puede confundirse la obligación de verificar las facturas que impone VeriFactu con la obligación de realizar Factura Electrónica, pero lo cierto es que son dos cosas totalmente diferentes impulsadas por leyes distintas y de distintos ministerios.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976c902d4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976c902d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bb77c18df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bb77c18d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Excepciones: a) facturas con importe inferior a los 5.000 euros, si la entidad contratante lo permite; b) si el organismo público usa un sistema propio de facturación; y c) pagos a justificar o anticipos de caja fija.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bb77c18d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bb77c18d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bb77c18d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bb77c18d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En España, la factura electrónica está regulada por distintas leyes y sistemas que velan por asegurar la validez legal de estos documentos y que establecen todo un conjunto de reglas sobre cómo deben ser emitidas y almacenadas  (Ley Crea y Crece, Ley Antifraude, Reglamento VeriFactu)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bb77c18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bb77c18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bd4a258f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bd4a258f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Una factura electrónica es un documento que certifica la entrega de bienes o la prestación de servicios, emitido y recibido en formato electrónico. Es legalmente equivalente a las facturas en papel, pero se procesa y almacena digitalmente.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dc4a156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dc4a156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b6f7128b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b6f7128b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rPr>
              <a:t>OJO!! No debemos confundir el envío de una factura por medios electrónicos, con una factura electrónica. Todos hemos enviado un email adjuntando la factura en formato PDF, pero eso no se puede considerar una factura electrónica propiamente dicha…</a:t>
            </a:r>
            <a:endParaRPr sz="1150">
              <a:solidFill>
                <a:srgbClr val="56697C"/>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67"/>
        <p:cNvGrpSpPr/>
        <p:nvPr/>
      </p:nvGrpSpPr>
      <p:grpSpPr>
        <a:xfrm>
          <a:off x="0" y="0"/>
          <a:ext cx="0" cy="0"/>
          <a:chOff x="0" y="0"/>
          <a:chExt cx="0" cy="0"/>
        </a:xfrm>
      </p:grpSpPr>
      <p:grpSp>
        <p:nvGrpSpPr>
          <p:cNvPr id="68" name="Google Shape;68;p14"/>
          <p:cNvGrpSpPr/>
          <p:nvPr/>
        </p:nvGrpSpPr>
        <p:grpSpPr>
          <a:xfrm>
            <a:off x="-78" y="-6350"/>
            <a:ext cx="9144178" cy="5149935"/>
            <a:chOff x="-104" y="-8467"/>
            <a:chExt cx="12192237" cy="6866580"/>
          </a:xfrm>
        </p:grpSpPr>
        <p:cxnSp>
          <p:nvCxnSpPr>
            <p:cNvPr id="69" name="Google Shape;69;p1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70" name="Google Shape;70;p14"/>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71" name="Google Shape;71;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72" name="Google Shape;72;p1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73" name="Google Shape;73;p14"/>
            <p:cNvSpPr/>
            <p:nvPr/>
          </p:nvSpPr>
          <p:spPr>
            <a:xfrm>
              <a:off x="8932333" y="3048000"/>
              <a:ext cx="3259800" cy="3810000"/>
            </a:xfrm>
            <a:prstGeom prst="triangle">
              <a:avLst>
                <a:gd name="adj" fmla="val 100000"/>
              </a:avLst>
            </a:prstGeom>
            <a:solidFill>
              <a:schemeClr val="accent2">
                <a:alpha val="7137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4" name="Google Shape;74;p14"/>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0"/>
              </a:srgbClr>
            </a:solidFill>
            <a:ln>
              <a:noFill/>
            </a:ln>
          </p:spPr>
        </p:sp>
        <p:sp>
          <p:nvSpPr>
            <p:cNvPr id="75" name="Google Shape;75;p1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0"/>
              </a:srgbClr>
            </a:solidFill>
            <a:ln>
              <a:noFill/>
            </a:ln>
          </p:spPr>
        </p:sp>
        <p:sp>
          <p:nvSpPr>
            <p:cNvPr id="76" name="Google Shape;76;p1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77" name="Google Shape;77;p14"/>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8" name="Google Shape;78;p14"/>
            <p:cNvSpPr/>
            <p:nvPr/>
          </p:nvSpPr>
          <p:spPr>
            <a:xfrm rot="10800000">
              <a:off x="-104" y="54"/>
              <a:ext cx="842700" cy="5666100"/>
            </a:xfrm>
            <a:prstGeom prst="triangle">
              <a:avLst>
                <a:gd name="adj" fmla="val 100000"/>
              </a:avLst>
            </a:prstGeom>
            <a:solidFill>
              <a:schemeClr val="accent1">
                <a:alpha val="8431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79" name="Google Shape;79;p14"/>
          <p:cNvSpPr txBox="1">
            <a:spLocks noGrp="1"/>
          </p:cNvSpPr>
          <p:nvPr>
            <p:ph type="ctrTitle"/>
          </p:nvPr>
        </p:nvSpPr>
        <p:spPr>
          <a:xfrm>
            <a:off x="1130300" y="1803401"/>
            <a:ext cx="5825400" cy="12348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4"/>
          <p:cNvSpPr txBox="1">
            <a:spLocks noGrp="1"/>
          </p:cNvSpPr>
          <p:nvPr>
            <p:ph type="subTitle" idx="1"/>
          </p:nvPr>
        </p:nvSpPr>
        <p:spPr>
          <a:xfrm>
            <a:off x="1130300" y="3038125"/>
            <a:ext cx="5825400" cy="822600"/>
          </a:xfrm>
          <a:prstGeom prst="rect">
            <a:avLst/>
          </a:prstGeom>
          <a:noFill/>
          <a:ln>
            <a:noFill/>
          </a:ln>
        </p:spPr>
        <p:txBody>
          <a:bodyPr spcFirstLastPara="1" wrap="square" lIns="68575" tIns="34275" rIns="68575" bIns="34275" anchor="t" anchorCtr="0">
            <a:normAutofit/>
          </a:bodyPr>
          <a:lstStyle>
            <a:lvl1pPr lvl="0" algn="r">
              <a:lnSpc>
                <a:spcPct val="100000"/>
              </a:lnSpc>
              <a:spcBef>
                <a:spcPts val="800"/>
              </a:spcBef>
              <a:spcAft>
                <a:spcPts val="0"/>
              </a:spcAft>
              <a:buSzPts val="1100"/>
              <a:buNone/>
              <a:defRPr>
                <a:solidFill>
                  <a:srgbClr val="7F7F7F"/>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a:endParaRPr/>
          </a:p>
        </p:txBody>
      </p:sp>
      <p:sp>
        <p:nvSpPr>
          <p:cNvPr id="81" name="Google Shape;81;p1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4"/>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5"/>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87" name="Google Shape;87;p1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5"/>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508001" y="2025650"/>
            <a:ext cx="6447600" cy="1370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000"/>
              <a:buFont typeface="Trebuchet MS"/>
              <a:buNone/>
              <a:defRPr sz="3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6"/>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200"/>
              <a:buNone/>
              <a:defRPr sz="15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93" name="Google Shape;93;p1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6"/>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7"/>
          <p:cNvSpPr txBox="1">
            <a:spLocks noGrp="1"/>
          </p:cNvSpPr>
          <p:nvPr>
            <p:ph type="body" idx="1"/>
          </p:nvPr>
        </p:nvSpPr>
        <p:spPr>
          <a:xfrm>
            <a:off x="508001"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99" name="Google Shape;99;p17"/>
          <p:cNvSpPr txBox="1">
            <a:spLocks noGrp="1"/>
          </p:cNvSpPr>
          <p:nvPr>
            <p:ph type="body" idx="2"/>
          </p:nvPr>
        </p:nvSpPr>
        <p:spPr>
          <a:xfrm>
            <a:off x="3817478"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00" name="Google Shape;100;p1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7"/>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7"/>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27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18"/>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06" name="Google Shape;106;p18"/>
          <p:cNvSpPr txBox="1">
            <a:spLocks noGrp="1"/>
          </p:cNvSpPr>
          <p:nvPr>
            <p:ph type="body" idx="2"/>
          </p:nvPr>
        </p:nvSpPr>
        <p:spPr>
          <a:xfrm>
            <a:off x="506809" y="2052934"/>
            <a:ext cx="3139200" cy="24783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07" name="Google Shape;107;p18"/>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08" name="Google Shape;108;p18"/>
          <p:cNvSpPr txBox="1">
            <a:spLocks noGrp="1"/>
          </p:cNvSpPr>
          <p:nvPr>
            <p:ph type="body" idx="4"/>
          </p:nvPr>
        </p:nvSpPr>
        <p:spPr>
          <a:xfrm>
            <a:off x="3816288" y="2052934"/>
            <a:ext cx="3139200" cy="24783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09" name="Google Shape;109;p1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18"/>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1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19"/>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19"/>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7"/>
        <p:cNvGrpSpPr/>
        <p:nvPr/>
      </p:nvGrpSpPr>
      <p:grpSpPr>
        <a:xfrm>
          <a:off x="0" y="0"/>
          <a:ext cx="0" cy="0"/>
          <a:chOff x="0" y="0"/>
          <a:chExt cx="0" cy="0"/>
        </a:xfrm>
      </p:grpSpPr>
      <p:sp>
        <p:nvSpPr>
          <p:cNvPr id="118" name="Google Shape;118;p2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0"/>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20"/>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508001" y="1123953"/>
            <a:ext cx="2890800" cy="959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1500"/>
              <a:buFont typeface="Trebuchet MS"/>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1"/>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24" name="Google Shape;124;p21"/>
          <p:cNvSpPr txBox="1">
            <a:spLocks noGrp="1"/>
          </p:cNvSpPr>
          <p:nvPr>
            <p:ph type="body" idx="2"/>
          </p:nvPr>
        </p:nvSpPr>
        <p:spPr>
          <a:xfrm>
            <a:off x="508001" y="2082802"/>
            <a:ext cx="2890800" cy="19383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800"/>
              <a:buNone/>
              <a:defRPr sz="1100"/>
            </a:lvl2pPr>
            <a:lvl3pPr marL="1371600" lvl="2" indent="-228600" algn="l">
              <a:lnSpc>
                <a:spcPct val="100000"/>
              </a:lnSpc>
              <a:spcBef>
                <a:spcPts val="800"/>
              </a:spcBef>
              <a:spcAft>
                <a:spcPts val="0"/>
              </a:spcAft>
              <a:buSzPts val="700"/>
              <a:buNone/>
              <a:defRPr sz="900"/>
            </a:lvl3pPr>
            <a:lvl4pPr marL="1828800" lvl="3" indent="-228600" algn="l">
              <a:lnSpc>
                <a:spcPct val="100000"/>
              </a:lnSpc>
              <a:spcBef>
                <a:spcPts val="800"/>
              </a:spcBef>
              <a:spcAft>
                <a:spcPts val="0"/>
              </a:spcAft>
              <a:buSzPts val="600"/>
              <a:buNone/>
              <a:defRPr sz="800"/>
            </a:lvl4pPr>
            <a:lvl5pPr marL="2286000" lvl="4" indent="-228600" algn="l">
              <a:lnSpc>
                <a:spcPct val="100000"/>
              </a:lnSpc>
              <a:spcBef>
                <a:spcPts val="800"/>
              </a:spcBef>
              <a:spcAft>
                <a:spcPts val="0"/>
              </a:spcAft>
              <a:buSzPts val="600"/>
              <a:buNone/>
              <a:defRPr sz="800"/>
            </a:lvl5pPr>
            <a:lvl6pPr marL="2743200" lvl="5" indent="-228600" algn="l">
              <a:lnSpc>
                <a:spcPct val="100000"/>
              </a:lnSpc>
              <a:spcBef>
                <a:spcPts val="800"/>
              </a:spcBef>
              <a:spcAft>
                <a:spcPts val="0"/>
              </a:spcAft>
              <a:buSzPts val="600"/>
              <a:buNone/>
              <a:defRPr sz="800"/>
            </a:lvl6pPr>
            <a:lvl7pPr marL="3200400" lvl="6" indent="-228600" algn="l">
              <a:lnSpc>
                <a:spcPct val="100000"/>
              </a:lnSpc>
              <a:spcBef>
                <a:spcPts val="800"/>
              </a:spcBef>
              <a:spcAft>
                <a:spcPts val="0"/>
              </a:spcAft>
              <a:buSzPts val="600"/>
              <a:buNone/>
              <a:defRPr sz="800"/>
            </a:lvl7pPr>
            <a:lvl8pPr marL="3657600" lvl="7" indent="-228600" algn="l">
              <a:lnSpc>
                <a:spcPct val="100000"/>
              </a:lnSpc>
              <a:spcBef>
                <a:spcPts val="800"/>
              </a:spcBef>
              <a:spcAft>
                <a:spcPts val="0"/>
              </a:spcAft>
              <a:buSzPts val="600"/>
              <a:buNone/>
              <a:defRPr sz="800"/>
            </a:lvl8pPr>
            <a:lvl9pPr marL="4114800" lvl="8" indent="-228600" algn="l">
              <a:lnSpc>
                <a:spcPct val="100000"/>
              </a:lnSpc>
              <a:spcBef>
                <a:spcPts val="800"/>
              </a:spcBef>
              <a:spcAft>
                <a:spcPts val="0"/>
              </a:spcAft>
              <a:buSzPts val="600"/>
              <a:buNone/>
              <a:defRPr sz="800"/>
            </a:lvl9pPr>
          </a:lstStyle>
          <a:p>
            <a:endParaRPr/>
          </a:p>
        </p:txBody>
      </p:sp>
      <p:sp>
        <p:nvSpPr>
          <p:cNvPr id="125" name="Google Shape;125;p2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1"/>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1"/>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1800"/>
              <a:buFont typeface="Trebuchet MS"/>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2"/>
          <p:cNvSpPr>
            <a:spLocks noGrp="1"/>
          </p:cNvSpPr>
          <p:nvPr>
            <p:ph type="pic" idx="2"/>
          </p:nvPr>
        </p:nvSpPr>
        <p:spPr>
          <a:xfrm>
            <a:off x="508000" y="457200"/>
            <a:ext cx="6447600" cy="2884200"/>
          </a:xfrm>
          <a:prstGeom prst="rect">
            <a:avLst/>
          </a:prstGeom>
          <a:noFill/>
          <a:ln>
            <a:noFill/>
          </a:ln>
        </p:spPr>
      </p:sp>
      <p:sp>
        <p:nvSpPr>
          <p:cNvPr id="131" name="Google Shape;131;p22"/>
          <p:cNvSpPr txBox="1">
            <a:spLocks noGrp="1"/>
          </p:cNvSpPr>
          <p:nvPr>
            <p:ph type="body" idx="1"/>
          </p:nvPr>
        </p:nvSpPr>
        <p:spPr>
          <a:xfrm>
            <a:off x="508000" y="4025504"/>
            <a:ext cx="6447600" cy="50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700"/>
              <a:buNone/>
              <a:defRPr sz="9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132" name="Google Shape;132;p2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22"/>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2"/>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3"/>
          <p:cNvSpPr txBox="1">
            <a:spLocks noGrp="1"/>
          </p:cNvSpPr>
          <p:nvPr>
            <p:ph type="body" idx="1"/>
          </p:nvPr>
        </p:nvSpPr>
        <p:spPr>
          <a:xfrm>
            <a:off x="508001" y="3352800"/>
            <a:ext cx="6447600" cy="11784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38" name="Google Shape;138;p2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3"/>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698501" y="457200"/>
            <a:ext cx="6070500" cy="22668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4"/>
          <p:cNvSpPr txBox="1">
            <a:spLocks noGrp="1"/>
          </p:cNvSpPr>
          <p:nvPr>
            <p:ph type="body" idx="1"/>
          </p:nvPr>
        </p:nvSpPr>
        <p:spPr>
          <a:xfrm>
            <a:off x="1024604" y="2724150"/>
            <a:ext cx="5418600" cy="285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000"/>
              <a:buFont typeface="Trebuchet MS"/>
              <a:buNone/>
              <a:defRPr sz="1200">
                <a:solidFill>
                  <a:srgbClr val="7F7F7F"/>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44" name="Google Shape;144;p24"/>
          <p:cNvSpPr txBox="1">
            <a:spLocks noGrp="1"/>
          </p:cNvSpPr>
          <p:nvPr>
            <p:ph type="body" idx="2"/>
          </p:nvPr>
        </p:nvSpPr>
        <p:spPr>
          <a:xfrm>
            <a:off x="508001" y="3352800"/>
            <a:ext cx="6447600" cy="11784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45" name="Google Shape;145;p2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4"/>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
        <p:nvSpPr>
          <p:cNvPr id="148" name="Google Shape;148;p24"/>
          <p:cNvSpPr txBox="1"/>
          <p:nvPr/>
        </p:nvSpPr>
        <p:spPr>
          <a:xfrm>
            <a:off x="406402" y="592784"/>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s"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49" name="Google Shape;149;p2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s" sz="6000" b="0" i="0" u="none" strike="noStrike" cap="none">
                <a:solidFill>
                  <a:srgbClr val="BFE471"/>
                </a:solidFill>
                <a:latin typeface="Arial"/>
                <a:ea typeface="Arial"/>
                <a:cs typeface="Arial"/>
                <a:sym typeface="Arial"/>
              </a:rPr>
              <a:t>”</a:t>
            </a:r>
            <a:endParaRPr sz="14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5"/>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53" name="Google Shape;153;p2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25"/>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698501" y="457200"/>
            <a:ext cx="6070500" cy="22668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26"/>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a:buNone/>
              <a:defRPr sz="1800">
                <a:solidFill>
                  <a:srgbClr val="3F3F3F"/>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59" name="Google Shape;159;p26"/>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60" name="Google Shape;160;p2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26"/>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2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
        <p:nvSpPr>
          <p:cNvPr id="163" name="Google Shape;163;p26"/>
          <p:cNvSpPr txBox="1"/>
          <p:nvPr/>
        </p:nvSpPr>
        <p:spPr>
          <a:xfrm>
            <a:off x="406402" y="592784"/>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s"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64" name="Google Shape;164;p26"/>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s" sz="6000" b="0" i="0" u="none" strike="noStrike" cap="none">
                <a:solidFill>
                  <a:srgbClr val="BFE47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514349" y="457200"/>
            <a:ext cx="6441000" cy="22668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27"/>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a:buNone/>
              <a:defRPr sz="1800">
                <a:solidFill>
                  <a:schemeClr val="accent1"/>
                </a:solidFill>
              </a:defRPr>
            </a:lvl1pPr>
            <a:lvl2pPr marL="914400" lvl="1" indent="-228600" algn="l">
              <a:lnSpc>
                <a:spcPct val="100000"/>
              </a:lnSpc>
              <a:spcBef>
                <a:spcPts val="800"/>
              </a:spcBef>
              <a:spcAft>
                <a:spcPts val="0"/>
              </a:spcAft>
              <a:buSzPts val="1000"/>
              <a:buFont typeface="Trebuchet MS"/>
              <a:buNone/>
              <a:defRPr/>
            </a:lvl2pPr>
            <a:lvl3pPr marL="1371600" lvl="2" indent="-228600" algn="l">
              <a:lnSpc>
                <a:spcPct val="100000"/>
              </a:lnSpc>
              <a:spcBef>
                <a:spcPts val="800"/>
              </a:spcBef>
              <a:spcAft>
                <a:spcPts val="0"/>
              </a:spcAft>
              <a:buSzPts val="800"/>
              <a:buFont typeface="Trebuchet MS"/>
              <a:buNone/>
              <a:defRPr/>
            </a:lvl3pPr>
            <a:lvl4pPr marL="1828800" lvl="3" indent="-228600" algn="l">
              <a:lnSpc>
                <a:spcPct val="100000"/>
              </a:lnSpc>
              <a:spcBef>
                <a:spcPts val="800"/>
              </a:spcBef>
              <a:spcAft>
                <a:spcPts val="0"/>
              </a:spcAft>
              <a:buSzPts val="700"/>
              <a:buFont typeface="Trebuchet MS"/>
              <a:buNone/>
              <a:defRPr/>
            </a:lvl4pPr>
            <a:lvl5pPr marL="2286000" lvl="4" indent="-228600" algn="l">
              <a:lnSpc>
                <a:spcPct val="100000"/>
              </a:lnSpc>
              <a:spcBef>
                <a:spcPts val="800"/>
              </a:spcBef>
              <a:spcAft>
                <a:spcPts val="0"/>
              </a:spcAft>
              <a:buSzPts val="700"/>
              <a:buFont typeface="Trebuchet MS"/>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68" name="Google Shape;168;p27"/>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69" name="Google Shape;169;p2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27"/>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27"/>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28"/>
          <p:cNvSpPr txBox="1">
            <a:spLocks noGrp="1"/>
          </p:cNvSpPr>
          <p:nvPr>
            <p:ph type="body" idx="1"/>
          </p:nvPr>
        </p:nvSpPr>
        <p:spPr>
          <a:xfrm rot="5400000">
            <a:off x="2276401" y="-148058"/>
            <a:ext cx="2910600" cy="64476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75" name="Google Shape;175;p2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28"/>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2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29"/>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81" name="Google Shape;181;p2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29"/>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29"/>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6350"/>
            <a:ext cx="9144100" cy="5149935"/>
            <a:chOff x="0" y="-8467"/>
            <a:chExt cx="12192133" cy="6866580"/>
          </a:xfrm>
        </p:grpSpPr>
        <p:cxnSp>
          <p:nvCxnSpPr>
            <p:cNvPr id="52" name="Google Shape;52;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3" name="Google Shape;53;p13"/>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54" name="Google Shape;54;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55" name="Google Shape;55;p1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6" name="Google Shape;56;p13"/>
            <p:cNvSpPr/>
            <p:nvPr/>
          </p:nvSpPr>
          <p:spPr>
            <a:xfrm>
              <a:off x="8932333" y="3048000"/>
              <a:ext cx="3259800" cy="3810000"/>
            </a:xfrm>
            <a:prstGeom prst="triangle">
              <a:avLst>
                <a:gd name="adj" fmla="val 100000"/>
              </a:avLst>
            </a:prstGeom>
            <a:solidFill>
              <a:schemeClr val="accent2">
                <a:alpha val="7137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 name="Google Shape;57;p13"/>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0"/>
              </a:srgbClr>
            </a:solidFill>
            <a:ln>
              <a:noFill/>
            </a:ln>
          </p:spPr>
        </p:sp>
        <p:sp>
          <p:nvSpPr>
            <p:cNvPr id="58" name="Google Shape;58;p1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0"/>
              </a:srgbClr>
            </a:solidFill>
            <a:ln>
              <a:noFill/>
            </a:ln>
          </p:spPr>
        </p:sp>
        <p:sp>
          <p:nvSpPr>
            <p:cNvPr id="59" name="Google Shape;59;p1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60" name="Google Shape;60;p13"/>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1" name="Google Shape;61;p13"/>
            <p:cNvSpPr/>
            <p:nvPr/>
          </p:nvSpPr>
          <p:spPr>
            <a:xfrm>
              <a:off x="0" y="4013200"/>
              <a:ext cx="448800" cy="2844900"/>
            </a:xfrm>
            <a:prstGeom prst="triangle">
              <a:avLst>
                <a:gd name="adj" fmla="val 0"/>
              </a:avLst>
            </a:prstGeom>
            <a:solidFill>
              <a:schemeClr val="accent1">
                <a:alpha val="8431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62" name="Google Shape;62;p1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marR="0" lvl="0" algn="l">
              <a:lnSpc>
                <a:spcPct val="100000"/>
              </a:lnSpc>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marR="0" lvl="0" indent="-298450" algn="l">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4" name="Google Shape;64;p1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5" name="Google Shape;65;p13"/>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1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p:nvPr/>
        </p:nvSpPr>
        <p:spPr>
          <a:xfrm>
            <a:off x="7089085" y="4651513"/>
            <a:ext cx="19830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lt1"/>
                </a:solidFill>
                <a:latin typeface="Trebuchet MS"/>
                <a:ea typeface="Trebuchet MS"/>
                <a:cs typeface="Trebuchet MS"/>
                <a:sym typeface="Trebuchet MS"/>
              </a:rPr>
              <a:t>ata.es       900101816</a:t>
            </a:r>
            <a:endParaRPr sz="1100" b="0" i="0" u="none" strike="noStrike" cap="none">
              <a:solidFill>
                <a:srgbClr val="000000"/>
              </a:solidFill>
              <a:latin typeface="Arial"/>
              <a:ea typeface="Arial"/>
              <a:cs typeface="Arial"/>
              <a:sym typeface="Arial"/>
            </a:endParaRPr>
          </a:p>
        </p:txBody>
      </p:sp>
      <p:pic>
        <p:nvPicPr>
          <p:cNvPr id="189" name="Google Shape;189;p30" title="Identidad 30 Aniversario ATA - Vertical VERDE.png"/>
          <p:cNvPicPr preferRelativeResize="0"/>
          <p:nvPr/>
        </p:nvPicPr>
        <p:blipFill rotWithShape="1">
          <a:blip r:embed="rId3">
            <a:alphaModFix/>
          </a:blip>
          <a:srcRect/>
          <a:stretch/>
        </p:blipFill>
        <p:spPr>
          <a:xfrm>
            <a:off x="-50437" y="4370306"/>
            <a:ext cx="1067102" cy="600245"/>
          </a:xfrm>
          <a:prstGeom prst="rect">
            <a:avLst/>
          </a:prstGeom>
          <a:noFill/>
          <a:ln>
            <a:noFill/>
          </a:ln>
        </p:spPr>
      </p:pic>
      <p:sp>
        <p:nvSpPr>
          <p:cNvPr id="190" name="Google Shape;190;p30"/>
          <p:cNvSpPr txBox="1">
            <a:spLocks noGrp="1"/>
          </p:cNvSpPr>
          <p:nvPr>
            <p:ph type="title" idx="4294967295"/>
          </p:nvPr>
        </p:nvSpPr>
        <p:spPr>
          <a:xfrm>
            <a:off x="533800" y="1901100"/>
            <a:ext cx="6783900" cy="13413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s" sz="3500" b="1">
                <a:solidFill>
                  <a:srgbClr val="75B05E"/>
                </a:solidFill>
              </a:rPr>
              <a:t>FACTURACIÓN ELECTRÓNICA</a:t>
            </a:r>
            <a:endParaRPr sz="3500" b="1">
              <a:solidFill>
                <a:srgbClr val="75B05E"/>
              </a:solidFill>
            </a:endParaRPr>
          </a:p>
          <a:p>
            <a:pPr marL="0" lvl="0" indent="0" algn="ctr" rtl="0">
              <a:spcBef>
                <a:spcPts val="0"/>
              </a:spcBef>
              <a:spcAft>
                <a:spcPts val="0"/>
              </a:spcAft>
              <a:buNone/>
            </a:pPr>
            <a:r>
              <a:rPr lang="es" sz="3500" b="1">
                <a:solidFill>
                  <a:srgbClr val="75B05E"/>
                </a:solidFill>
              </a:rPr>
              <a:t>PARA PYMES Y AUTÓNOMOS</a:t>
            </a:r>
            <a:endParaRPr sz="3500" b="1">
              <a:solidFill>
                <a:srgbClr val="75B0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9"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54" name="Google Shape;254;p39"/>
          <p:cNvSpPr txBox="1"/>
          <p:nvPr/>
        </p:nvSpPr>
        <p:spPr>
          <a:xfrm>
            <a:off x="311700" y="898125"/>
            <a:ext cx="8520600" cy="37395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None/>
            </a:pPr>
            <a:r>
              <a:rPr lang="es" sz="1800" b="1">
                <a:solidFill>
                  <a:srgbClr val="75B05E"/>
                </a:solidFill>
              </a:rPr>
              <a:t>¿Quienes deben emitir factura electrónica? </a:t>
            </a:r>
            <a:endParaRPr sz="1800" b="1">
              <a:solidFill>
                <a:srgbClr val="75B05E"/>
              </a:solidFill>
            </a:endParaRPr>
          </a:p>
          <a:p>
            <a:pPr marL="0" lvl="0" indent="0" algn="l" rtl="0">
              <a:lnSpc>
                <a:spcPct val="115000"/>
              </a:lnSpc>
              <a:spcBef>
                <a:spcPts val="1200"/>
              </a:spcBef>
              <a:spcAft>
                <a:spcPts val="0"/>
              </a:spcAft>
              <a:buNone/>
            </a:pPr>
            <a:r>
              <a:rPr lang="es" sz="1800">
                <a:solidFill>
                  <a:srgbClr val="595959"/>
                </a:solidFill>
              </a:rPr>
              <a:t>“Todos los empresarios y profesionales deberán expedir, remitir y recibir facturas electrónicas en sus relaciones comerciales con otras empresas y profesionales. Además el destinatario y el emisor de las facturas electrónicas deberán proporcionar información sobre los estados de la factura.” </a:t>
            </a:r>
            <a:endParaRPr sz="1800">
              <a:solidFill>
                <a:srgbClr val="595959"/>
              </a:solidFill>
            </a:endParaRPr>
          </a:p>
          <a:p>
            <a:pPr marL="0" lvl="0" indent="0" algn="l" rtl="0">
              <a:lnSpc>
                <a:spcPct val="115000"/>
              </a:lnSpc>
              <a:spcBef>
                <a:spcPts val="1200"/>
              </a:spcBef>
              <a:spcAft>
                <a:spcPts val="0"/>
              </a:spcAft>
              <a:buNone/>
            </a:pPr>
            <a:r>
              <a:rPr lang="es" sz="1500" i="1">
                <a:solidFill>
                  <a:srgbClr val="595959"/>
                </a:solidFill>
              </a:rPr>
              <a:t>(artículo 12 de la Ley 18/2022, de 28 de septiembre, de creación y crecimiento de empresas)</a:t>
            </a:r>
            <a:r>
              <a:rPr lang="es" sz="1800">
                <a:solidFill>
                  <a:srgbClr val="595959"/>
                </a:solidFill>
              </a:rPr>
              <a:t>  </a:t>
            </a:r>
            <a:endParaRPr sz="1800">
              <a:solidFill>
                <a:srgbClr val="595959"/>
              </a:solidFill>
            </a:endParaRPr>
          </a:p>
          <a:p>
            <a:pPr marL="0" lvl="0" indent="0" algn="l" rtl="0">
              <a:lnSpc>
                <a:spcPct val="115000"/>
              </a:lnSpc>
              <a:spcBef>
                <a:spcPts val="1200"/>
              </a:spcBef>
              <a:spcAft>
                <a:spcPts val="0"/>
              </a:spcAft>
              <a:buNone/>
            </a:pPr>
            <a:r>
              <a:rPr lang="es" sz="1800">
                <a:solidFill>
                  <a:srgbClr val="595959"/>
                </a:solidFill>
              </a:rPr>
              <a:t>Excepciones: </a:t>
            </a:r>
            <a:endParaRPr sz="1800">
              <a:solidFill>
                <a:srgbClr val="595959"/>
              </a:solidFill>
            </a:endParaRPr>
          </a:p>
          <a:p>
            <a:pPr marL="457200" lvl="0" indent="-334327" algn="l" rtl="0">
              <a:lnSpc>
                <a:spcPct val="115000"/>
              </a:lnSpc>
              <a:spcBef>
                <a:spcPts val="1200"/>
              </a:spcBef>
              <a:spcAft>
                <a:spcPts val="0"/>
              </a:spcAft>
              <a:buClr>
                <a:srgbClr val="595959"/>
              </a:buClr>
              <a:buSzPct val="100000"/>
              <a:buChar char="-"/>
            </a:pPr>
            <a:r>
              <a:rPr lang="es" sz="1800">
                <a:solidFill>
                  <a:srgbClr val="595959"/>
                </a:solidFill>
              </a:rPr>
              <a:t>empresas y autónomos en régimen de estimación objetiva en IRPF (módulos). </a:t>
            </a:r>
            <a:endParaRPr sz="1800">
              <a:solidFill>
                <a:srgbClr val="595959"/>
              </a:solidFill>
            </a:endParaRPr>
          </a:p>
          <a:p>
            <a:pPr marL="457200" lvl="0" indent="-334327" algn="l" rtl="0">
              <a:lnSpc>
                <a:spcPct val="115000"/>
              </a:lnSpc>
              <a:spcBef>
                <a:spcPts val="0"/>
              </a:spcBef>
              <a:spcAft>
                <a:spcPts val="0"/>
              </a:spcAft>
              <a:buClr>
                <a:srgbClr val="595959"/>
              </a:buClr>
              <a:buSzPct val="100000"/>
              <a:buChar char="-"/>
            </a:pPr>
            <a:r>
              <a:rPr lang="es" sz="1800">
                <a:solidFill>
                  <a:srgbClr val="595959"/>
                </a:solidFill>
              </a:rPr>
              <a:t>operaciones con consumidores finales. </a:t>
            </a:r>
            <a:endParaRPr sz="1800">
              <a:solidFill>
                <a:srgbClr val="595959"/>
              </a:solidFill>
            </a:endParaRPr>
          </a:p>
          <a:p>
            <a:pPr marL="457200" lvl="0" indent="-334327" algn="l" rtl="0">
              <a:lnSpc>
                <a:spcPct val="115000"/>
              </a:lnSpc>
              <a:spcBef>
                <a:spcPts val="0"/>
              </a:spcBef>
              <a:spcAft>
                <a:spcPts val="0"/>
              </a:spcAft>
              <a:buClr>
                <a:srgbClr val="595959"/>
              </a:buClr>
              <a:buSzPct val="100000"/>
              <a:buChar char="-"/>
            </a:pPr>
            <a:r>
              <a:rPr lang="es" sz="1800">
                <a:solidFill>
                  <a:srgbClr val="595959"/>
                </a:solidFill>
              </a:rPr>
              <a:t>sectores con una regulación propia (determinados servicios financieros y de seguros). </a:t>
            </a:r>
            <a:endParaRPr sz="180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40"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60" name="Google Shape;260;p40"/>
          <p:cNvSpPr txBox="1"/>
          <p:nvPr/>
        </p:nvSpPr>
        <p:spPr>
          <a:xfrm>
            <a:off x="311700" y="1089850"/>
            <a:ext cx="8520600" cy="3633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¿Cuándo entra en vigor la factura electrónica? </a:t>
            </a:r>
            <a:endParaRPr sz="1800">
              <a:solidFill>
                <a:srgbClr val="232323"/>
              </a:solidFill>
              <a:highlight>
                <a:srgbClr val="FFFFFF"/>
              </a:highlight>
            </a:endParaRPr>
          </a:p>
          <a:p>
            <a:pPr marL="0" lvl="0" indent="0" algn="l" rtl="0">
              <a:lnSpc>
                <a:spcPct val="115000"/>
              </a:lnSpc>
              <a:spcBef>
                <a:spcPts val="1200"/>
              </a:spcBef>
              <a:spcAft>
                <a:spcPts val="0"/>
              </a:spcAft>
              <a:buNone/>
            </a:pPr>
            <a:r>
              <a:rPr lang="es" sz="1800">
                <a:solidFill>
                  <a:srgbClr val="75B05E"/>
                </a:solidFill>
                <a:highlight>
                  <a:srgbClr val="FFFFFF"/>
                </a:highlight>
              </a:rPr>
              <a:t>Dependerá del Reglamento que desarrolla La Ley Crea y Crece</a:t>
            </a:r>
            <a:r>
              <a:rPr lang="es" sz="1800">
                <a:solidFill>
                  <a:srgbClr val="232323"/>
                </a:solidFill>
                <a:highlight>
                  <a:srgbClr val="FFFFFF"/>
                </a:highlight>
              </a:rPr>
              <a:t>, aún pendiente de aprobación definitiva, pero los plazos previstos son: </a:t>
            </a:r>
            <a:endParaRPr sz="1800">
              <a:solidFill>
                <a:srgbClr val="232323"/>
              </a:solidFill>
              <a:highlight>
                <a:srgbClr val="FFFFFF"/>
              </a:highlight>
            </a:endParaRPr>
          </a:p>
          <a:p>
            <a:pPr marL="2286000" lvl="4" indent="-342900" algn="l" rtl="0">
              <a:lnSpc>
                <a:spcPct val="115000"/>
              </a:lnSpc>
              <a:spcBef>
                <a:spcPts val="1200"/>
              </a:spcBef>
              <a:spcAft>
                <a:spcPts val="0"/>
              </a:spcAft>
              <a:buClr>
                <a:srgbClr val="232323"/>
              </a:buClr>
              <a:buSzPts val="1800"/>
              <a:buChar char="○"/>
            </a:pPr>
            <a:r>
              <a:rPr lang="es" sz="1800">
                <a:solidFill>
                  <a:srgbClr val="232323"/>
                </a:solidFill>
                <a:highlight>
                  <a:srgbClr val="FFFFFF"/>
                </a:highlight>
              </a:rPr>
              <a:t>Empresas con facturación superior a 8 millones de euros, 1 año después de la publicación del Reglamento. </a:t>
            </a:r>
            <a:endParaRPr sz="1800">
              <a:solidFill>
                <a:srgbClr val="232323"/>
              </a:solidFill>
              <a:highlight>
                <a:srgbClr val="FFFFFF"/>
              </a:highlight>
            </a:endParaRPr>
          </a:p>
          <a:p>
            <a:pPr marL="2286000" lvl="4" indent="-342900" algn="l" rtl="0">
              <a:lnSpc>
                <a:spcPct val="115000"/>
              </a:lnSpc>
              <a:spcBef>
                <a:spcPts val="0"/>
              </a:spcBef>
              <a:spcAft>
                <a:spcPts val="0"/>
              </a:spcAft>
              <a:buClr>
                <a:srgbClr val="232323"/>
              </a:buClr>
              <a:buSzPts val="1800"/>
              <a:buChar char="○"/>
            </a:pPr>
            <a:r>
              <a:rPr lang="es" sz="1800">
                <a:solidFill>
                  <a:srgbClr val="232323"/>
                </a:solidFill>
                <a:highlight>
                  <a:srgbClr val="FFFFFF"/>
                </a:highlight>
              </a:rPr>
              <a:t>Empresas y autónomos con facturación inferior a 8 millones de euros, 2 años desde la publicación del reglamento. </a:t>
            </a:r>
            <a:endParaRPr sz="1800">
              <a:solidFill>
                <a:srgbClr val="232323"/>
              </a:solidFill>
              <a:highlight>
                <a:srgbClr val="FFFFFF"/>
              </a:highlight>
            </a:endParaRPr>
          </a:p>
        </p:txBody>
      </p:sp>
      <p:pic>
        <p:nvPicPr>
          <p:cNvPr id="261" name="Google Shape;261;p40"/>
          <p:cNvPicPr preferRelativeResize="0"/>
          <p:nvPr/>
        </p:nvPicPr>
        <p:blipFill>
          <a:blip r:embed="rId4">
            <a:alphaModFix/>
          </a:blip>
          <a:stretch>
            <a:fillRect/>
          </a:stretch>
        </p:blipFill>
        <p:spPr>
          <a:xfrm flipH="1">
            <a:off x="665525" y="2429375"/>
            <a:ext cx="1214675" cy="181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1"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67" name="Google Shape;267;p41"/>
          <p:cNvSpPr txBox="1"/>
          <p:nvPr/>
        </p:nvSpPr>
        <p:spPr>
          <a:xfrm>
            <a:off x="311700" y="941450"/>
            <a:ext cx="8520600" cy="21630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None/>
            </a:pPr>
            <a:r>
              <a:rPr lang="es" sz="1800" b="1">
                <a:solidFill>
                  <a:srgbClr val="75B05E"/>
                </a:solidFill>
              </a:rPr>
              <a:t>¿Cómo debo prepararme para la factura electrónica?</a:t>
            </a:r>
            <a:endParaRPr sz="1800" b="1">
              <a:solidFill>
                <a:srgbClr val="75B05E"/>
              </a:solidFill>
            </a:endParaRPr>
          </a:p>
          <a:p>
            <a:pPr marL="457200" lvl="0" indent="-342900" algn="l" rtl="0">
              <a:lnSpc>
                <a:spcPct val="115000"/>
              </a:lnSpc>
              <a:spcBef>
                <a:spcPts val="1200"/>
              </a:spcBef>
              <a:spcAft>
                <a:spcPts val="0"/>
              </a:spcAft>
              <a:buClr>
                <a:schemeClr val="dk1"/>
              </a:buClr>
              <a:buSzPts val="1800"/>
              <a:buAutoNum type="arabicPeriod"/>
            </a:pPr>
            <a:r>
              <a:rPr lang="es" sz="1800">
                <a:solidFill>
                  <a:schemeClr val="dk1"/>
                </a:solidFill>
              </a:rPr>
              <a:t>Hay que tener un software que cree la factura en un formato de datos estructurado, es decir, el programa debe generar un fichero que pueda ser intercambiado con otro software. </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s" sz="1800">
                <a:solidFill>
                  <a:schemeClr val="dk1"/>
                </a:solidFill>
              </a:rPr>
              <a:t>El software enviará a una plataforma pública o privada la factura en formato estructurado, y este tendrá algunos días para aceptar o rechazar la recepción enviado un acuse de recibo. </a:t>
            </a:r>
            <a:endParaRPr sz="1800">
              <a:solidFill>
                <a:schemeClr val="dk1"/>
              </a:solidFill>
            </a:endParaRPr>
          </a:p>
        </p:txBody>
      </p:sp>
      <p:pic>
        <p:nvPicPr>
          <p:cNvPr id="268" name="Google Shape;268;p41"/>
          <p:cNvPicPr preferRelativeResize="0"/>
          <p:nvPr/>
        </p:nvPicPr>
        <p:blipFill>
          <a:blip r:embed="rId4">
            <a:alphaModFix/>
          </a:blip>
          <a:stretch>
            <a:fillRect/>
          </a:stretch>
        </p:blipFill>
        <p:spPr>
          <a:xfrm>
            <a:off x="1605283" y="3272850"/>
            <a:ext cx="1345742" cy="733425"/>
          </a:xfrm>
          <a:prstGeom prst="rect">
            <a:avLst/>
          </a:prstGeom>
          <a:noFill/>
          <a:ln>
            <a:noFill/>
          </a:ln>
        </p:spPr>
      </p:pic>
      <p:pic>
        <p:nvPicPr>
          <p:cNvPr id="269" name="Google Shape;269;p41"/>
          <p:cNvPicPr preferRelativeResize="0"/>
          <p:nvPr/>
        </p:nvPicPr>
        <p:blipFill>
          <a:blip r:embed="rId5">
            <a:alphaModFix/>
          </a:blip>
          <a:stretch>
            <a:fillRect/>
          </a:stretch>
        </p:blipFill>
        <p:spPr>
          <a:xfrm>
            <a:off x="3131338" y="3336119"/>
            <a:ext cx="942013" cy="895256"/>
          </a:xfrm>
          <a:prstGeom prst="rect">
            <a:avLst/>
          </a:prstGeom>
          <a:noFill/>
          <a:ln>
            <a:noFill/>
          </a:ln>
        </p:spPr>
      </p:pic>
      <p:pic>
        <p:nvPicPr>
          <p:cNvPr id="270" name="Google Shape;270;p41"/>
          <p:cNvPicPr preferRelativeResize="0"/>
          <p:nvPr/>
        </p:nvPicPr>
        <p:blipFill>
          <a:blip r:embed="rId6">
            <a:alphaModFix/>
          </a:blip>
          <a:stretch>
            <a:fillRect/>
          </a:stretch>
        </p:blipFill>
        <p:spPr>
          <a:xfrm>
            <a:off x="4253675" y="3195353"/>
            <a:ext cx="1716000" cy="592522"/>
          </a:xfrm>
          <a:prstGeom prst="rect">
            <a:avLst/>
          </a:prstGeom>
          <a:noFill/>
          <a:ln>
            <a:noFill/>
          </a:ln>
        </p:spPr>
      </p:pic>
      <p:pic>
        <p:nvPicPr>
          <p:cNvPr id="271" name="Google Shape;271;p41"/>
          <p:cNvPicPr preferRelativeResize="0"/>
          <p:nvPr/>
        </p:nvPicPr>
        <p:blipFill>
          <a:blip r:embed="rId7">
            <a:alphaModFix/>
          </a:blip>
          <a:stretch>
            <a:fillRect/>
          </a:stretch>
        </p:blipFill>
        <p:spPr>
          <a:xfrm>
            <a:off x="6289159" y="4281850"/>
            <a:ext cx="1267868" cy="483875"/>
          </a:xfrm>
          <a:prstGeom prst="rect">
            <a:avLst/>
          </a:prstGeom>
          <a:noFill/>
          <a:ln>
            <a:noFill/>
          </a:ln>
        </p:spPr>
      </p:pic>
      <p:pic>
        <p:nvPicPr>
          <p:cNvPr id="272" name="Google Shape;272;p41"/>
          <p:cNvPicPr preferRelativeResize="0"/>
          <p:nvPr/>
        </p:nvPicPr>
        <p:blipFill>
          <a:blip r:embed="rId8">
            <a:alphaModFix/>
          </a:blip>
          <a:stretch>
            <a:fillRect/>
          </a:stretch>
        </p:blipFill>
        <p:spPr>
          <a:xfrm>
            <a:off x="1250150" y="4222325"/>
            <a:ext cx="2345550" cy="483875"/>
          </a:xfrm>
          <a:prstGeom prst="rect">
            <a:avLst/>
          </a:prstGeom>
          <a:noFill/>
          <a:ln>
            <a:noFill/>
          </a:ln>
        </p:spPr>
      </p:pic>
      <p:pic>
        <p:nvPicPr>
          <p:cNvPr id="273" name="Google Shape;273;p41"/>
          <p:cNvPicPr preferRelativeResize="0"/>
          <p:nvPr/>
        </p:nvPicPr>
        <p:blipFill>
          <a:blip r:embed="rId9">
            <a:alphaModFix/>
          </a:blip>
          <a:stretch>
            <a:fillRect/>
          </a:stretch>
        </p:blipFill>
        <p:spPr>
          <a:xfrm>
            <a:off x="4170807" y="4080275"/>
            <a:ext cx="1881729" cy="483875"/>
          </a:xfrm>
          <a:prstGeom prst="rect">
            <a:avLst/>
          </a:prstGeom>
          <a:noFill/>
          <a:ln>
            <a:noFill/>
          </a:ln>
        </p:spPr>
      </p:pic>
      <p:pic>
        <p:nvPicPr>
          <p:cNvPr id="274" name="Google Shape;274;p41"/>
          <p:cNvPicPr preferRelativeResize="0"/>
          <p:nvPr/>
        </p:nvPicPr>
        <p:blipFill>
          <a:blip r:embed="rId10">
            <a:alphaModFix/>
          </a:blip>
          <a:stretch>
            <a:fillRect/>
          </a:stretch>
        </p:blipFill>
        <p:spPr>
          <a:xfrm>
            <a:off x="6149998" y="3541813"/>
            <a:ext cx="1672225" cy="48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42"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80" name="Google Shape;280;p42"/>
          <p:cNvSpPr txBox="1"/>
          <p:nvPr/>
        </p:nvSpPr>
        <p:spPr>
          <a:xfrm>
            <a:off x="2638850" y="1098525"/>
            <a:ext cx="6345900" cy="130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s" sz="1800">
                <a:solidFill>
                  <a:schemeClr val="dk1"/>
                </a:solidFill>
              </a:rPr>
              <a:t>La Agencia Tributaria habilitará en su sede electrónica una </a:t>
            </a:r>
            <a:r>
              <a:rPr lang="es" sz="1800">
                <a:solidFill>
                  <a:srgbClr val="75B05E"/>
                </a:solidFill>
              </a:rPr>
              <a:t>aplicación de facturación simplificada de uso gratuito</a:t>
            </a:r>
            <a:r>
              <a:rPr lang="es" sz="1800">
                <a:solidFill>
                  <a:schemeClr val="dk1"/>
                </a:solidFill>
              </a:rPr>
              <a:t> para aquellos empresarios o profesionales que así lo elijan. </a:t>
            </a:r>
            <a:endParaRPr sz="1800">
              <a:solidFill>
                <a:srgbClr val="595959"/>
              </a:solidFill>
            </a:endParaRPr>
          </a:p>
        </p:txBody>
      </p:sp>
      <p:pic>
        <p:nvPicPr>
          <p:cNvPr id="281" name="Google Shape;281;p42"/>
          <p:cNvPicPr preferRelativeResize="0"/>
          <p:nvPr/>
        </p:nvPicPr>
        <p:blipFill rotWithShape="1">
          <a:blip r:embed="rId4">
            <a:alphaModFix/>
          </a:blip>
          <a:srcRect l="3064" t="4464" r="14098" b="28000"/>
          <a:stretch/>
        </p:blipFill>
        <p:spPr>
          <a:xfrm>
            <a:off x="381000" y="1123250"/>
            <a:ext cx="2059775" cy="1117500"/>
          </a:xfrm>
          <a:prstGeom prst="rect">
            <a:avLst/>
          </a:prstGeom>
          <a:noFill/>
          <a:ln>
            <a:noFill/>
          </a:ln>
        </p:spPr>
      </p:pic>
      <p:sp>
        <p:nvSpPr>
          <p:cNvPr id="282" name="Google Shape;282;p42"/>
          <p:cNvSpPr txBox="1"/>
          <p:nvPr/>
        </p:nvSpPr>
        <p:spPr>
          <a:xfrm>
            <a:off x="387900" y="2650725"/>
            <a:ext cx="8520600" cy="193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a:solidFill>
                  <a:schemeClr val="dk1"/>
                </a:solidFill>
              </a:rPr>
              <a:t>La aplicación exigirá la introducción de la información de las facturas y el sistema devolverá una factura imprimible con QR. </a:t>
            </a:r>
            <a:endParaRPr sz="1800">
              <a:solidFill>
                <a:schemeClr val="dk1"/>
              </a:solidFill>
            </a:endParaRPr>
          </a:p>
          <a:p>
            <a:pPr marL="0" lvl="0" indent="0" algn="l" rtl="0">
              <a:lnSpc>
                <a:spcPct val="115000"/>
              </a:lnSpc>
              <a:spcBef>
                <a:spcPts val="1200"/>
              </a:spcBef>
              <a:spcAft>
                <a:spcPts val="1200"/>
              </a:spcAft>
              <a:buNone/>
            </a:pPr>
            <a:r>
              <a:rPr lang="es" sz="1800">
                <a:solidFill>
                  <a:schemeClr val="dk1"/>
                </a:solidFill>
              </a:rPr>
              <a:t>Además remitirá a la vez el registro de facturación a la AEAT como si se tratara de un programa con la funcionalidad Verifactu activada.  </a:t>
            </a:r>
            <a:endParaRPr sz="18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43"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pic>
        <p:nvPicPr>
          <p:cNvPr id="288" name="Google Shape;288;p43"/>
          <p:cNvPicPr preferRelativeResize="0"/>
          <p:nvPr/>
        </p:nvPicPr>
        <p:blipFill>
          <a:blip r:embed="rId4">
            <a:alphaModFix/>
          </a:blip>
          <a:stretch>
            <a:fillRect/>
          </a:stretch>
        </p:blipFill>
        <p:spPr>
          <a:xfrm>
            <a:off x="7428000" y="1322362"/>
            <a:ext cx="1716000" cy="3353537"/>
          </a:xfrm>
          <a:prstGeom prst="rect">
            <a:avLst/>
          </a:prstGeom>
          <a:noFill/>
          <a:ln>
            <a:noFill/>
          </a:ln>
        </p:spPr>
      </p:pic>
      <p:sp>
        <p:nvSpPr>
          <p:cNvPr id="289" name="Google Shape;289;p43"/>
          <p:cNvSpPr txBox="1"/>
          <p:nvPr/>
        </p:nvSpPr>
        <p:spPr>
          <a:xfrm>
            <a:off x="311700" y="898125"/>
            <a:ext cx="7125000" cy="71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s" sz="1800" b="1">
                <a:solidFill>
                  <a:srgbClr val="75B05E"/>
                </a:solidFill>
                <a:highlight>
                  <a:srgbClr val="FFFFFF"/>
                </a:highlight>
              </a:rPr>
              <a:t>OJO!!</a:t>
            </a:r>
            <a:r>
              <a:rPr lang="es" sz="1800">
                <a:solidFill>
                  <a:srgbClr val="5E5E5E"/>
                </a:solidFill>
                <a:highlight>
                  <a:srgbClr val="FFFFFF"/>
                </a:highlight>
              </a:rPr>
              <a:t> La Ley Crea y Crece no debe confundirse con la obligación de enviar las facturas electrónicas a Hacienda.</a:t>
            </a:r>
            <a:endParaRPr sz="1800">
              <a:solidFill>
                <a:srgbClr val="5E5E5E"/>
              </a:solidFill>
              <a:highlight>
                <a:srgbClr val="FFFFFF"/>
              </a:highlight>
            </a:endParaRPr>
          </a:p>
        </p:txBody>
      </p:sp>
      <p:pic>
        <p:nvPicPr>
          <p:cNvPr id="290" name="Google Shape;290;p43"/>
          <p:cNvPicPr preferRelativeResize="0"/>
          <p:nvPr/>
        </p:nvPicPr>
        <p:blipFill rotWithShape="1">
          <a:blip r:embed="rId5">
            <a:alphaModFix/>
          </a:blip>
          <a:srcRect l="1191" t="5482" r="1956"/>
          <a:stretch/>
        </p:blipFill>
        <p:spPr>
          <a:xfrm>
            <a:off x="311700" y="1886000"/>
            <a:ext cx="7125126" cy="2682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4"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96" name="Google Shape;296;p44"/>
          <p:cNvSpPr txBox="1">
            <a:spLocks noGrp="1"/>
          </p:cNvSpPr>
          <p:nvPr>
            <p:ph type="title"/>
          </p:nvPr>
        </p:nvSpPr>
        <p:spPr>
          <a:xfrm>
            <a:off x="311700" y="9652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s" sz="2540" b="1">
                <a:solidFill>
                  <a:srgbClr val="75B05E"/>
                </a:solidFill>
              </a:rPr>
              <a:t>Ley Antifraude </a:t>
            </a:r>
            <a:endParaRPr sz="2540" b="1">
              <a:solidFill>
                <a:srgbClr val="75B05E"/>
              </a:solidFill>
            </a:endParaRPr>
          </a:p>
        </p:txBody>
      </p:sp>
      <p:sp>
        <p:nvSpPr>
          <p:cNvPr id="297" name="Google Shape;297;p44"/>
          <p:cNvSpPr txBox="1"/>
          <p:nvPr/>
        </p:nvSpPr>
        <p:spPr>
          <a:xfrm>
            <a:off x="311700" y="1660125"/>
            <a:ext cx="8520600" cy="3096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a:solidFill>
                  <a:schemeClr val="dk1"/>
                </a:solidFill>
                <a:highlight>
                  <a:srgbClr val="FFFFFF"/>
                </a:highlight>
              </a:rPr>
              <a:t>La </a:t>
            </a:r>
            <a:r>
              <a:rPr lang="es" sz="1800">
                <a:solidFill>
                  <a:srgbClr val="75B05E"/>
                </a:solidFill>
                <a:highlight>
                  <a:srgbClr val="FFFFFF"/>
                </a:highlight>
              </a:rPr>
              <a:t>Ley 11/2021, de 9 de julio, de medidas de prevención y lucha contra el fraude fiscal </a:t>
            </a:r>
            <a:r>
              <a:rPr lang="es" sz="1800">
                <a:solidFill>
                  <a:schemeClr val="dk1"/>
                </a:solidFill>
                <a:highlight>
                  <a:srgbClr val="FFFFFF"/>
                </a:highlight>
              </a:rPr>
              <a:t>se aprueba con el objetivo de reforzar la lucha contra el fraude fiscal y fomentar el cumplimiento voluntario de las obligaciones tributarias. </a:t>
            </a:r>
            <a:endParaRPr sz="1800">
              <a:solidFill>
                <a:schemeClr val="dk1"/>
              </a:solidFill>
              <a:highlight>
                <a:srgbClr val="FFFFFF"/>
              </a:highlight>
            </a:endParaRPr>
          </a:p>
          <a:p>
            <a:pPr marL="0" lvl="0" indent="0" algn="l" rtl="0">
              <a:lnSpc>
                <a:spcPct val="115000"/>
              </a:lnSpc>
              <a:spcBef>
                <a:spcPts val="1200"/>
              </a:spcBef>
              <a:spcAft>
                <a:spcPts val="0"/>
              </a:spcAft>
              <a:buNone/>
            </a:pPr>
            <a:r>
              <a:rPr lang="es" sz="1800">
                <a:solidFill>
                  <a:schemeClr val="dk1"/>
                </a:solidFill>
                <a:highlight>
                  <a:srgbClr val="FFFFFF"/>
                </a:highlight>
              </a:rPr>
              <a:t>Esta ley ha introducido cambios significativos que afectan a diversos aspectos de la gestión empresarial: </a:t>
            </a:r>
            <a:endParaRPr sz="1800">
              <a:solidFill>
                <a:schemeClr val="dk1"/>
              </a:solidFill>
              <a:highlight>
                <a:srgbClr val="FFFFFF"/>
              </a:highlight>
            </a:endParaRPr>
          </a:p>
          <a:p>
            <a:pPr marL="457200" lvl="0" indent="-342900" algn="l" rtl="0">
              <a:lnSpc>
                <a:spcPct val="115000"/>
              </a:lnSpc>
              <a:spcBef>
                <a:spcPts val="1200"/>
              </a:spcBef>
              <a:spcAft>
                <a:spcPts val="0"/>
              </a:spcAft>
              <a:buSzPts val="1800"/>
              <a:buChar char="-"/>
            </a:pPr>
            <a:r>
              <a:rPr lang="es" sz="1800">
                <a:solidFill>
                  <a:schemeClr val="dk1"/>
                </a:solidFill>
                <a:highlight>
                  <a:srgbClr val="FFFFFF"/>
                </a:highlight>
              </a:rPr>
              <a:t>Evitar la manipulación de datos contables y de gestión. </a:t>
            </a:r>
            <a:endParaRPr sz="1800">
              <a:solidFill>
                <a:schemeClr val="dk1"/>
              </a:solidFill>
              <a:highlight>
                <a:srgbClr val="FFFFFF"/>
              </a:highlight>
            </a:endParaRPr>
          </a:p>
          <a:p>
            <a:pPr marL="457200" lvl="0" indent="-342900" algn="l" rtl="0">
              <a:lnSpc>
                <a:spcPct val="115000"/>
              </a:lnSpc>
              <a:spcBef>
                <a:spcPts val="0"/>
              </a:spcBef>
              <a:spcAft>
                <a:spcPts val="0"/>
              </a:spcAft>
              <a:buSzPts val="1800"/>
              <a:buChar char="-"/>
            </a:pPr>
            <a:r>
              <a:rPr lang="es" sz="1800">
                <a:solidFill>
                  <a:schemeClr val="dk1"/>
                </a:solidFill>
                <a:highlight>
                  <a:srgbClr val="FFFFFF"/>
                </a:highlight>
              </a:rPr>
              <a:t>Acabar con la práctica de la doble contabilidad y otras actividades ilegales como la falta de registro y control de las operaciones realizadas.</a:t>
            </a:r>
            <a:r>
              <a:rPr lang="es" sz="1800">
                <a:solidFill>
                  <a:srgbClr val="5E5E5E"/>
                </a:solidFill>
                <a:highlight>
                  <a:srgbClr val="FFFFFF"/>
                </a:highlight>
              </a:rPr>
              <a:t> </a:t>
            </a:r>
            <a:endParaRPr sz="1800">
              <a:solidFill>
                <a:srgbClr val="5E5E5E"/>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5"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03" name="Google Shape;303;p45"/>
          <p:cNvSpPr txBox="1"/>
          <p:nvPr/>
        </p:nvSpPr>
        <p:spPr>
          <a:xfrm>
            <a:off x="311700" y="955425"/>
            <a:ext cx="8520600" cy="39564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r>
              <a:rPr lang="es" sz="1665">
                <a:solidFill>
                  <a:schemeClr val="dk1"/>
                </a:solidFill>
              </a:rPr>
              <a:t>Medidas clave de la Ley Antifraude:</a:t>
            </a:r>
            <a:endParaRPr sz="1665">
              <a:solidFill>
                <a:schemeClr val="dk1"/>
              </a:solidFill>
            </a:endParaRPr>
          </a:p>
          <a:p>
            <a:pPr marL="457200" lvl="0" indent="-334327" algn="l" rtl="0">
              <a:lnSpc>
                <a:spcPct val="105000"/>
              </a:lnSpc>
              <a:spcBef>
                <a:spcPts val="1200"/>
              </a:spcBef>
              <a:spcAft>
                <a:spcPts val="0"/>
              </a:spcAft>
              <a:buClr>
                <a:schemeClr val="dk1"/>
              </a:buClr>
              <a:buSzPts val="1665"/>
              <a:buChar char="●"/>
            </a:pPr>
            <a:r>
              <a:rPr lang="es" sz="1665">
                <a:solidFill>
                  <a:srgbClr val="75B05E"/>
                </a:solidFill>
              </a:rPr>
              <a:t>Limita el uso de efectivo </a:t>
            </a:r>
            <a:r>
              <a:rPr lang="es" sz="1665">
                <a:solidFill>
                  <a:schemeClr val="dk1"/>
                </a:solidFill>
              </a:rPr>
              <a:t>para reducir la posibilidad de ocultar ingresos y evitar el pago de impuestos y aumentar la trazabilidad de las operaciones (máximo de 1.000 euros para los pagos en efectivo entre empresarios y profesionales).</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Control de criptomonedas</a:t>
            </a:r>
            <a:r>
              <a:rPr lang="es" sz="1665">
                <a:solidFill>
                  <a:schemeClr val="dk1"/>
                </a:solidFill>
              </a:rPr>
              <a:t> al introducir la obligación de informar sobre la tenencia y operaciones realizadas con criptoactivos, tanto dentro como fuera de España.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Medidas contra el software de doble uso</a:t>
            </a:r>
            <a:r>
              <a:rPr lang="es" sz="1665">
                <a:solidFill>
                  <a:schemeClr val="dk1"/>
                </a:solidFill>
              </a:rPr>
              <a:t> que permita la manipulación u ocultación de datos contables, de facturación y de gestión.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Refuerzo de las herramientas de inspección y sanción</a:t>
            </a:r>
            <a:r>
              <a:rPr lang="es" sz="1665">
                <a:solidFill>
                  <a:schemeClr val="dk1"/>
                </a:solidFill>
              </a:rPr>
              <a:t> para aquellos que comentan fraude fiscal (amplia el plazo de prescripción del delito fiscal aumentan las multas y sanciones).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Aumenta la transparencia y cooperación internacional</a:t>
            </a:r>
            <a:r>
              <a:rPr lang="es" sz="1665">
                <a:solidFill>
                  <a:schemeClr val="dk1"/>
                </a:solidFill>
              </a:rPr>
              <a:t> al adaptarse a los estándares y recomendaciones de organismos internacionales como la OCDE. </a:t>
            </a:r>
            <a:endParaRPr sz="1665">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6"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09" name="Google Shape;309;p46"/>
          <p:cNvSpPr txBox="1"/>
          <p:nvPr/>
        </p:nvSpPr>
        <p:spPr>
          <a:xfrm>
            <a:off x="311700" y="1089850"/>
            <a:ext cx="8520600" cy="3074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¿Quién debe cumplir la Ley Antifraude? </a:t>
            </a:r>
            <a:endParaRPr sz="1800">
              <a:solidFill>
                <a:srgbClr val="232323"/>
              </a:solidFill>
              <a:highlight>
                <a:srgbClr val="FFFFFF"/>
              </a:highlight>
            </a:endParaRPr>
          </a:p>
          <a:p>
            <a:pPr marL="0" lvl="0" indent="0" algn="l" rtl="0">
              <a:lnSpc>
                <a:spcPct val="115000"/>
              </a:lnSpc>
              <a:spcBef>
                <a:spcPts val="1200"/>
              </a:spcBef>
              <a:spcAft>
                <a:spcPts val="0"/>
              </a:spcAft>
              <a:buNone/>
            </a:pPr>
            <a:r>
              <a:rPr lang="es" sz="1800">
                <a:solidFill>
                  <a:srgbClr val="232323"/>
                </a:solidFill>
                <a:highlight>
                  <a:srgbClr val="FFFFFF"/>
                </a:highlight>
              </a:rPr>
              <a:t>La Ley Antifraude se aplicará a todos los empresarios y por todas sus operaciones, con la excepción de aquellos que ya estén sometidos al Suministro Inmediato de Información (SII) y de los que no tengan obligación de facturación. </a:t>
            </a:r>
            <a:endParaRPr sz="1800">
              <a:solidFill>
                <a:srgbClr val="232323"/>
              </a:solidFill>
              <a:highlight>
                <a:srgbClr val="FFFFFF"/>
              </a:highlight>
            </a:endParaRPr>
          </a:p>
          <a:p>
            <a:pPr marL="0" lvl="0" indent="0" algn="l" rtl="0">
              <a:lnSpc>
                <a:spcPct val="115000"/>
              </a:lnSpc>
              <a:spcBef>
                <a:spcPts val="1200"/>
              </a:spcBef>
              <a:spcAft>
                <a:spcPts val="1200"/>
              </a:spcAft>
              <a:buNone/>
            </a:pPr>
            <a:r>
              <a:rPr lang="es" sz="1800">
                <a:solidFill>
                  <a:srgbClr val="232323"/>
                </a:solidFill>
                <a:highlight>
                  <a:srgbClr val="FFFFFF"/>
                </a:highlight>
              </a:rPr>
              <a:t>Es aplicable en toda España salvo en los territorios de régimen fiscal foral, Canarias, las operaciones intracomunitarias y con el extranjero. </a:t>
            </a:r>
            <a:endParaRPr sz="1800">
              <a:solidFill>
                <a:srgbClr val="232323"/>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7"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15" name="Google Shape;315;p47"/>
          <p:cNvSpPr txBox="1"/>
          <p:nvPr/>
        </p:nvSpPr>
        <p:spPr>
          <a:xfrm>
            <a:off x="311700" y="1089850"/>
            <a:ext cx="8520600" cy="3074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¿Como cumplir con los requisitos de la Ley Antifraude? </a:t>
            </a:r>
            <a:endParaRPr sz="1800">
              <a:solidFill>
                <a:srgbClr val="232323"/>
              </a:solidFill>
              <a:highlight>
                <a:srgbClr val="FFFFFF"/>
              </a:highlight>
            </a:endParaRPr>
          </a:p>
          <a:p>
            <a:pPr marL="1529999" lvl="0" indent="0" algn="l" rtl="0">
              <a:lnSpc>
                <a:spcPct val="115000"/>
              </a:lnSpc>
              <a:spcBef>
                <a:spcPts val="1200"/>
              </a:spcBef>
              <a:spcAft>
                <a:spcPts val="0"/>
              </a:spcAft>
              <a:buNone/>
            </a:pPr>
            <a:r>
              <a:rPr lang="es" sz="1800">
                <a:solidFill>
                  <a:srgbClr val="232323"/>
                </a:solidFill>
                <a:highlight>
                  <a:srgbClr val="FFFFFF"/>
                </a:highlight>
              </a:rPr>
              <a:t>Las empresas deben disponer de un software homologado que cumpla con los requerimientos de la Ley desde su entrada en vigor el 11 de octubre de 2021. </a:t>
            </a:r>
            <a:endParaRPr sz="1800">
              <a:solidFill>
                <a:srgbClr val="232323"/>
              </a:solidFill>
              <a:highlight>
                <a:srgbClr val="FFFFFF"/>
              </a:highlight>
            </a:endParaRPr>
          </a:p>
          <a:p>
            <a:pPr marL="1529999" lvl="0" indent="0" algn="l" rtl="0">
              <a:lnSpc>
                <a:spcPct val="115000"/>
              </a:lnSpc>
              <a:spcBef>
                <a:spcPts val="1200"/>
              </a:spcBef>
              <a:spcAft>
                <a:spcPts val="1200"/>
              </a:spcAft>
              <a:buNone/>
            </a:pPr>
            <a:r>
              <a:rPr lang="es" sz="1800">
                <a:solidFill>
                  <a:srgbClr val="232323"/>
                </a:solidFill>
                <a:highlight>
                  <a:srgbClr val="FFFFFF"/>
                </a:highlight>
              </a:rPr>
              <a:t>Los sistemas y programas informáticos que soportan los procesos contables, de facturación o de gestión deben garantizar la integridad, conservación, accesibilidad, legibilidad, trazabilidad e inalterabilidad de los registros. </a:t>
            </a:r>
            <a:endParaRPr sz="1800">
              <a:solidFill>
                <a:srgbClr val="232323"/>
              </a:solidFill>
              <a:highlight>
                <a:srgbClr val="FFFFFF"/>
              </a:highlight>
            </a:endParaRPr>
          </a:p>
        </p:txBody>
      </p:sp>
      <p:pic>
        <p:nvPicPr>
          <p:cNvPr id="316" name="Google Shape;316;p47"/>
          <p:cNvPicPr preferRelativeResize="0"/>
          <p:nvPr/>
        </p:nvPicPr>
        <p:blipFill>
          <a:blip r:embed="rId4">
            <a:alphaModFix/>
          </a:blip>
          <a:stretch>
            <a:fillRect/>
          </a:stretch>
        </p:blipFill>
        <p:spPr>
          <a:xfrm>
            <a:off x="311699" y="1926250"/>
            <a:ext cx="1501975" cy="1704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8"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22" name="Google Shape;322;p48"/>
          <p:cNvSpPr txBox="1"/>
          <p:nvPr/>
        </p:nvSpPr>
        <p:spPr>
          <a:xfrm>
            <a:off x="1937775" y="1089850"/>
            <a:ext cx="6894600" cy="3074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¿Cuándo entra en vigor Ley Antifraude? </a:t>
            </a:r>
            <a:endParaRPr sz="1800">
              <a:solidFill>
                <a:srgbClr val="232323"/>
              </a:solidFill>
              <a:highlight>
                <a:srgbClr val="FFFFFF"/>
              </a:highlight>
            </a:endParaRPr>
          </a:p>
          <a:p>
            <a:pPr marL="0" lvl="0" indent="0" algn="l" rtl="0">
              <a:lnSpc>
                <a:spcPct val="115000"/>
              </a:lnSpc>
              <a:spcBef>
                <a:spcPts val="1200"/>
              </a:spcBef>
              <a:spcAft>
                <a:spcPts val="1200"/>
              </a:spcAft>
              <a:buNone/>
            </a:pPr>
            <a:r>
              <a:rPr lang="es" sz="1800">
                <a:solidFill>
                  <a:srgbClr val="232323"/>
                </a:solidFill>
                <a:highlight>
                  <a:srgbClr val="FFFFFF"/>
                </a:highlight>
              </a:rPr>
              <a:t>Aunque algunos aspectos de la Ley entraron en vigor el 11 de octubre de 2021, otros como los referentes a la integridad, conservación, accesibilidad, inalterabilidad y trazabilidad de los registros de facturación entrarán en vigor con VeriFactu el 1 de enero de 2026.  </a:t>
            </a:r>
            <a:endParaRPr sz="1800">
              <a:solidFill>
                <a:srgbClr val="232323"/>
              </a:solidFill>
              <a:highlight>
                <a:srgbClr val="FFFFFF"/>
              </a:highlight>
            </a:endParaRPr>
          </a:p>
        </p:txBody>
      </p:sp>
      <p:pic>
        <p:nvPicPr>
          <p:cNvPr id="323" name="Google Shape;323;p48"/>
          <p:cNvPicPr preferRelativeResize="0"/>
          <p:nvPr/>
        </p:nvPicPr>
        <p:blipFill>
          <a:blip r:embed="rId4">
            <a:alphaModFix/>
          </a:blip>
          <a:stretch>
            <a:fillRect/>
          </a:stretch>
        </p:blipFill>
        <p:spPr>
          <a:xfrm>
            <a:off x="463980" y="1317745"/>
            <a:ext cx="1258565" cy="189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1"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196" name="Google Shape;196;p31"/>
          <p:cNvSpPr txBox="1"/>
          <p:nvPr/>
        </p:nvSpPr>
        <p:spPr>
          <a:xfrm>
            <a:off x="311700" y="974325"/>
            <a:ext cx="8520600" cy="965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s" sz="1800">
                <a:solidFill>
                  <a:srgbClr val="595959"/>
                </a:solidFill>
              </a:rPr>
              <a:t>En España, la adopción de la factura electrónica ha sido progresiva y ha pasado por varias etapas… </a:t>
            </a:r>
            <a:endParaRPr sz="1800">
              <a:solidFill>
                <a:srgbClr val="595959"/>
              </a:solidFill>
            </a:endParaRPr>
          </a:p>
        </p:txBody>
      </p:sp>
      <p:sp>
        <p:nvSpPr>
          <p:cNvPr id="197" name="Google Shape;197;p31"/>
          <p:cNvSpPr txBox="1"/>
          <p:nvPr/>
        </p:nvSpPr>
        <p:spPr>
          <a:xfrm>
            <a:off x="2191575" y="1939725"/>
            <a:ext cx="6640800" cy="2667000"/>
          </a:xfrm>
          <a:prstGeom prst="rect">
            <a:avLst/>
          </a:prstGeom>
          <a:noFill/>
          <a:ln>
            <a:noFill/>
          </a:ln>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rgbClr val="595959"/>
              </a:buClr>
              <a:buSzPts val="1800"/>
              <a:buChar char="●"/>
            </a:pPr>
            <a:r>
              <a:rPr lang="es" sz="1800">
                <a:solidFill>
                  <a:srgbClr val="595959"/>
                </a:solidFill>
              </a:rPr>
              <a:t>Desde 2015 es obligatoria para las empresas que emiten facturas a la Administración Pública. </a:t>
            </a:r>
            <a:endParaRPr sz="1800">
              <a:solidFill>
                <a:srgbClr val="595959"/>
              </a:solidFill>
            </a:endParaRPr>
          </a:p>
          <a:p>
            <a:pPr marL="0" lvl="0" indent="0" algn="l" rtl="0">
              <a:lnSpc>
                <a:spcPct val="100000"/>
              </a:lnSpc>
              <a:spcBef>
                <a:spcPts val="1200"/>
              </a:spcBef>
              <a:spcAft>
                <a:spcPts val="0"/>
              </a:spcAft>
              <a:buNone/>
            </a:pPr>
            <a:endParaRPr sz="1800">
              <a:solidFill>
                <a:srgbClr val="595959"/>
              </a:solidFill>
            </a:endParaRPr>
          </a:p>
          <a:p>
            <a:pPr marL="457200" lvl="0" indent="-342900" algn="l" rtl="0">
              <a:lnSpc>
                <a:spcPct val="100000"/>
              </a:lnSpc>
              <a:spcBef>
                <a:spcPts val="1200"/>
              </a:spcBef>
              <a:spcAft>
                <a:spcPts val="0"/>
              </a:spcAft>
              <a:buClr>
                <a:srgbClr val="595959"/>
              </a:buClr>
              <a:buSzPts val="1800"/>
              <a:buChar char="●"/>
            </a:pPr>
            <a:r>
              <a:rPr lang="es" sz="1800">
                <a:solidFill>
                  <a:srgbClr val="595959"/>
                </a:solidFill>
              </a:rPr>
              <a:t>En 2022 la Ley Crea y Crece establece por primera vez obligaciones para la factura electrónica, y con la llegada del Reglamento, esta obligatoriedad se ampliará a facturas emitidas en el ámbito privado. </a:t>
            </a:r>
            <a:endParaRPr sz="1800">
              <a:solidFill>
                <a:srgbClr val="595959"/>
              </a:solidFill>
            </a:endParaRPr>
          </a:p>
        </p:txBody>
      </p:sp>
      <p:pic>
        <p:nvPicPr>
          <p:cNvPr id="198" name="Google Shape;198;p31"/>
          <p:cNvPicPr preferRelativeResize="0"/>
          <p:nvPr/>
        </p:nvPicPr>
        <p:blipFill>
          <a:blip r:embed="rId4">
            <a:alphaModFix/>
          </a:blip>
          <a:stretch>
            <a:fillRect/>
          </a:stretch>
        </p:blipFill>
        <p:spPr>
          <a:xfrm>
            <a:off x="437600" y="1859400"/>
            <a:ext cx="1636275" cy="2902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9"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29" name="Google Shape;329;p49"/>
          <p:cNvSpPr txBox="1">
            <a:spLocks noGrp="1"/>
          </p:cNvSpPr>
          <p:nvPr>
            <p:ph type="title"/>
          </p:nvPr>
        </p:nvSpPr>
        <p:spPr>
          <a:xfrm>
            <a:off x="311700" y="8128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s" sz="2540" b="1">
                <a:solidFill>
                  <a:srgbClr val="75B05E"/>
                </a:solidFill>
              </a:rPr>
              <a:t>VeriFactu</a:t>
            </a:r>
            <a:endParaRPr sz="2540" b="1">
              <a:solidFill>
                <a:srgbClr val="75B05E"/>
              </a:solidFill>
            </a:endParaRPr>
          </a:p>
        </p:txBody>
      </p:sp>
      <p:sp>
        <p:nvSpPr>
          <p:cNvPr id="330" name="Google Shape;330;p49"/>
          <p:cNvSpPr txBox="1"/>
          <p:nvPr/>
        </p:nvSpPr>
        <p:spPr>
          <a:xfrm>
            <a:off x="311700" y="1431525"/>
            <a:ext cx="8520600" cy="8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s" sz="1800">
                <a:solidFill>
                  <a:srgbClr val="5E5E5E"/>
                </a:solidFill>
                <a:highlight>
                  <a:srgbClr val="FFFFFF"/>
                </a:highlight>
              </a:rPr>
              <a:t>Es una plataforma digital desarrollada por la AEAT para gestionar y controlar la emisión y recepción de facturas electrónicas. </a:t>
            </a:r>
            <a:endParaRPr sz="1800">
              <a:solidFill>
                <a:srgbClr val="5E5E5E"/>
              </a:solidFill>
              <a:highlight>
                <a:srgbClr val="FFFFFF"/>
              </a:highlight>
            </a:endParaRPr>
          </a:p>
        </p:txBody>
      </p:sp>
      <p:pic>
        <p:nvPicPr>
          <p:cNvPr id="331" name="Google Shape;331;p49"/>
          <p:cNvPicPr preferRelativeResize="0"/>
          <p:nvPr/>
        </p:nvPicPr>
        <p:blipFill rotWithShape="1">
          <a:blip r:embed="rId4">
            <a:alphaModFix/>
          </a:blip>
          <a:srcRect l="17403" t="32435" r="17753" b="32495"/>
          <a:stretch/>
        </p:blipFill>
        <p:spPr>
          <a:xfrm>
            <a:off x="3017325" y="2326500"/>
            <a:ext cx="2771475" cy="843125"/>
          </a:xfrm>
          <a:prstGeom prst="rect">
            <a:avLst/>
          </a:prstGeom>
          <a:noFill/>
          <a:ln>
            <a:noFill/>
          </a:ln>
        </p:spPr>
      </p:pic>
      <p:sp>
        <p:nvSpPr>
          <p:cNvPr id="332" name="Google Shape;332;p49"/>
          <p:cNvSpPr txBox="1"/>
          <p:nvPr/>
        </p:nvSpPr>
        <p:spPr>
          <a:xfrm>
            <a:off x="311700" y="3312700"/>
            <a:ext cx="8520600" cy="12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s" sz="1800">
                <a:solidFill>
                  <a:srgbClr val="5E5E5E"/>
                </a:solidFill>
                <a:highlight>
                  <a:srgbClr val="FFFFFF"/>
                </a:highlight>
              </a:rPr>
              <a:t>Está regulado por el </a:t>
            </a:r>
            <a:r>
              <a:rPr lang="es" sz="1800">
                <a:solidFill>
                  <a:srgbClr val="75B05E"/>
                </a:solidFill>
                <a:highlight>
                  <a:srgbClr val="FFFFFF"/>
                </a:highlight>
              </a:rPr>
              <a:t>Real Decreto 1007/2023, de 5 de diciembre</a:t>
            </a:r>
            <a:r>
              <a:rPr lang="es" sz="1800">
                <a:solidFill>
                  <a:srgbClr val="5E5E5E"/>
                </a:solidFill>
                <a:highlight>
                  <a:srgbClr val="FFFFFF"/>
                </a:highlight>
              </a:rPr>
              <a:t>, por el que se aprueba el Reglamento. Refiere a cualquier sistema de facturación electrónica que permite la verificación mediante su envío a la autoridad tributaria. </a:t>
            </a:r>
            <a:endParaRPr sz="1800">
              <a:solidFill>
                <a:srgbClr val="5E5E5E"/>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0"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pic>
        <p:nvPicPr>
          <p:cNvPr id="338" name="Google Shape;338;p50"/>
          <p:cNvPicPr preferRelativeResize="0"/>
          <p:nvPr/>
        </p:nvPicPr>
        <p:blipFill>
          <a:blip r:embed="rId4">
            <a:alphaModFix/>
          </a:blip>
          <a:stretch>
            <a:fillRect/>
          </a:stretch>
        </p:blipFill>
        <p:spPr>
          <a:xfrm>
            <a:off x="228600" y="965246"/>
            <a:ext cx="8717613" cy="38734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51"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44" name="Google Shape;344;p51"/>
          <p:cNvSpPr txBox="1"/>
          <p:nvPr/>
        </p:nvSpPr>
        <p:spPr>
          <a:xfrm>
            <a:off x="311700" y="937450"/>
            <a:ext cx="8520600" cy="3775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¿Cómo funciona VeriFactu? </a:t>
            </a:r>
            <a:endParaRPr sz="1800">
              <a:solidFill>
                <a:srgbClr val="232323"/>
              </a:solidFill>
              <a:highlight>
                <a:srgbClr val="FFFFFF"/>
              </a:highlight>
            </a:endParaRPr>
          </a:p>
          <a:p>
            <a:pPr marL="0" lvl="0" indent="0" algn="l" rtl="0">
              <a:lnSpc>
                <a:spcPct val="115000"/>
              </a:lnSpc>
              <a:spcBef>
                <a:spcPts val="1200"/>
              </a:spcBef>
              <a:spcAft>
                <a:spcPts val="0"/>
              </a:spcAft>
              <a:buNone/>
            </a:pPr>
            <a:r>
              <a:rPr lang="es" sz="1800">
                <a:solidFill>
                  <a:srgbClr val="232323"/>
                </a:solidFill>
                <a:highlight>
                  <a:srgbClr val="FFFFFF"/>
                </a:highlight>
              </a:rPr>
              <a:t> A través de un software de facturación que permita al emisor de la factura enviarla de manera inmediata y segura a la AEAT mediante medios telemáticos. </a:t>
            </a:r>
            <a:endParaRPr sz="1800">
              <a:solidFill>
                <a:srgbClr val="232323"/>
              </a:solidFill>
              <a:highlight>
                <a:srgbClr val="FFFFFF"/>
              </a:highlight>
            </a:endParaRPr>
          </a:p>
          <a:p>
            <a:pPr marL="0" lvl="0" indent="0" algn="l" rtl="0">
              <a:lnSpc>
                <a:spcPct val="115000"/>
              </a:lnSpc>
              <a:spcBef>
                <a:spcPts val="1200"/>
              </a:spcBef>
              <a:spcAft>
                <a:spcPts val="0"/>
              </a:spcAft>
              <a:buNone/>
            </a:pPr>
            <a:endParaRPr sz="200">
              <a:solidFill>
                <a:srgbClr val="232323"/>
              </a:solidFill>
              <a:highlight>
                <a:srgbClr val="FFFFFF"/>
              </a:highlight>
            </a:endParaRPr>
          </a:p>
          <a:p>
            <a:pPr marL="2286000" lvl="0" indent="-342900" algn="l" rtl="0">
              <a:lnSpc>
                <a:spcPct val="115000"/>
              </a:lnSpc>
              <a:spcBef>
                <a:spcPts val="1200"/>
              </a:spcBef>
              <a:spcAft>
                <a:spcPts val="0"/>
              </a:spcAft>
              <a:buClr>
                <a:srgbClr val="232323"/>
              </a:buClr>
              <a:buSzPts val="1800"/>
              <a:buAutoNum type="arabicPeriod"/>
            </a:pPr>
            <a:r>
              <a:rPr lang="es" sz="1800">
                <a:solidFill>
                  <a:srgbClr val="232323"/>
                </a:solidFill>
                <a:highlight>
                  <a:srgbClr val="FFFFFF"/>
                </a:highlight>
              </a:rPr>
              <a:t>Introducción de la transacción en el programa de facturación. </a:t>
            </a:r>
            <a:endParaRPr sz="1800">
              <a:solidFill>
                <a:srgbClr val="232323"/>
              </a:solidFill>
              <a:highlight>
                <a:srgbClr val="FFFFFF"/>
              </a:highlight>
            </a:endParaRPr>
          </a:p>
          <a:p>
            <a:pPr marL="2286000" lvl="0" indent="-342900" algn="l" rtl="0">
              <a:lnSpc>
                <a:spcPct val="115000"/>
              </a:lnSpc>
              <a:spcBef>
                <a:spcPts val="0"/>
              </a:spcBef>
              <a:spcAft>
                <a:spcPts val="0"/>
              </a:spcAft>
              <a:buClr>
                <a:srgbClr val="232323"/>
              </a:buClr>
              <a:buSzPts val="1800"/>
              <a:buAutoNum type="arabicPeriod"/>
            </a:pPr>
            <a:r>
              <a:rPr lang="es" sz="1800">
                <a:solidFill>
                  <a:srgbClr val="232323"/>
                </a:solidFill>
                <a:highlight>
                  <a:srgbClr val="FFFFFF"/>
                </a:highlight>
              </a:rPr>
              <a:t>Envio a la AEAT en tiempo real a través de Internet, utilizando formato XML.</a:t>
            </a:r>
            <a:endParaRPr sz="1800">
              <a:solidFill>
                <a:srgbClr val="232323"/>
              </a:solidFill>
              <a:highlight>
                <a:srgbClr val="FFFFFF"/>
              </a:highlight>
            </a:endParaRPr>
          </a:p>
          <a:p>
            <a:pPr marL="2286000" lvl="0" indent="-342900" algn="l" rtl="0">
              <a:lnSpc>
                <a:spcPct val="115000"/>
              </a:lnSpc>
              <a:spcBef>
                <a:spcPts val="0"/>
              </a:spcBef>
              <a:spcAft>
                <a:spcPts val="0"/>
              </a:spcAft>
              <a:buClr>
                <a:srgbClr val="232323"/>
              </a:buClr>
              <a:buSzPts val="1800"/>
              <a:buAutoNum type="arabicPeriod"/>
            </a:pPr>
            <a:r>
              <a:rPr lang="es" sz="1800">
                <a:solidFill>
                  <a:srgbClr val="232323"/>
                </a:solidFill>
                <a:highlight>
                  <a:srgbClr val="FFFFFF"/>
                </a:highlight>
              </a:rPr>
              <a:t>En la factura que se envia al cliente, aparecerá “Veri*Factu” en la parte superior.</a:t>
            </a:r>
            <a:endParaRPr sz="1800">
              <a:solidFill>
                <a:srgbClr val="232323"/>
              </a:solidFill>
              <a:highlight>
                <a:srgbClr val="FFFFFF"/>
              </a:highlight>
            </a:endParaRPr>
          </a:p>
        </p:txBody>
      </p:sp>
      <p:pic>
        <p:nvPicPr>
          <p:cNvPr id="345" name="Google Shape;345;p51"/>
          <p:cNvPicPr preferRelativeResize="0"/>
          <p:nvPr/>
        </p:nvPicPr>
        <p:blipFill>
          <a:blip r:embed="rId4">
            <a:alphaModFix/>
          </a:blip>
          <a:stretch>
            <a:fillRect/>
          </a:stretch>
        </p:blipFill>
        <p:spPr>
          <a:xfrm>
            <a:off x="418975" y="2269712"/>
            <a:ext cx="1513250" cy="2072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52"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51" name="Google Shape;351;p52"/>
          <p:cNvSpPr txBox="1"/>
          <p:nvPr/>
        </p:nvSpPr>
        <p:spPr>
          <a:xfrm>
            <a:off x="311700" y="909625"/>
            <a:ext cx="8520600" cy="395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018"/>
              <a:buNone/>
            </a:pPr>
            <a:r>
              <a:rPr lang="es" sz="1665" b="1">
                <a:solidFill>
                  <a:srgbClr val="75B05E"/>
                </a:solidFill>
              </a:rPr>
              <a:t>¿Qué empresas están obligadas por VeriFactu? </a:t>
            </a:r>
            <a:endParaRPr sz="1665">
              <a:solidFill>
                <a:srgbClr val="232323"/>
              </a:solidFill>
              <a:highlight>
                <a:srgbClr val="FFFFFF"/>
              </a:highlight>
            </a:endParaRPr>
          </a:p>
          <a:p>
            <a:pPr marL="0" lvl="0" indent="0" algn="l" rtl="0">
              <a:lnSpc>
                <a:spcPct val="115000"/>
              </a:lnSpc>
              <a:spcBef>
                <a:spcPts val="1200"/>
              </a:spcBef>
              <a:spcAft>
                <a:spcPts val="0"/>
              </a:spcAft>
              <a:buSzPts val="1018"/>
              <a:buNone/>
            </a:pPr>
            <a:r>
              <a:rPr lang="es" sz="1665">
                <a:solidFill>
                  <a:srgbClr val="232323"/>
                </a:solidFill>
                <a:highlight>
                  <a:srgbClr val="FFFFFF"/>
                </a:highlight>
              </a:rPr>
              <a:t>Se aplicará a todos los autónomos y todas las empresas y por todas sus operaciones. </a:t>
            </a:r>
            <a:endParaRPr sz="1665">
              <a:solidFill>
                <a:srgbClr val="232323"/>
              </a:solidFill>
              <a:highlight>
                <a:srgbClr val="FFFFFF"/>
              </a:highlight>
            </a:endParaRPr>
          </a:p>
          <a:p>
            <a:pPr marL="0" lvl="0" indent="0" algn="l" rtl="0">
              <a:lnSpc>
                <a:spcPct val="115000"/>
              </a:lnSpc>
              <a:spcBef>
                <a:spcPts val="1200"/>
              </a:spcBef>
              <a:spcAft>
                <a:spcPts val="0"/>
              </a:spcAft>
              <a:buSzPts val="1018"/>
              <a:buNone/>
            </a:pPr>
            <a:r>
              <a:rPr lang="es" sz="1665">
                <a:solidFill>
                  <a:srgbClr val="232323"/>
                </a:solidFill>
                <a:highlight>
                  <a:srgbClr val="FFFFFF"/>
                </a:highlight>
              </a:rPr>
              <a:t>Excepciones:  </a:t>
            </a:r>
            <a:endParaRPr sz="1665">
              <a:solidFill>
                <a:srgbClr val="232323"/>
              </a:solidFill>
              <a:highlight>
                <a:srgbClr val="FFFFFF"/>
              </a:highlight>
            </a:endParaRPr>
          </a:p>
          <a:p>
            <a:pPr marL="457200" lvl="0" indent="-334327" algn="l" rtl="0">
              <a:lnSpc>
                <a:spcPct val="115000"/>
              </a:lnSpc>
              <a:spcBef>
                <a:spcPts val="1200"/>
              </a:spcBef>
              <a:spcAft>
                <a:spcPts val="0"/>
              </a:spcAft>
              <a:buClr>
                <a:srgbClr val="232323"/>
              </a:buClr>
              <a:buSzPts val="1665"/>
              <a:buChar char="●"/>
            </a:pPr>
            <a:r>
              <a:rPr lang="es" sz="1665">
                <a:solidFill>
                  <a:srgbClr val="232323"/>
                </a:solidFill>
                <a:highlight>
                  <a:srgbClr val="FFFFFF"/>
                </a:highlight>
              </a:rPr>
              <a:t>Los que no están obligados a expedir facturas ( bancos y corporaciones financieras o empresas parte del Régimen Simplificado del IVA) </a:t>
            </a:r>
            <a:endParaRPr sz="1665">
              <a:solidFill>
                <a:srgbClr val="232323"/>
              </a:solidFill>
              <a:highlight>
                <a:srgbClr val="FFFFFF"/>
              </a:highlight>
            </a:endParaRPr>
          </a:p>
          <a:p>
            <a:pPr marL="457200" lvl="0" indent="-334327" algn="l" rtl="0">
              <a:lnSpc>
                <a:spcPct val="115000"/>
              </a:lnSpc>
              <a:spcBef>
                <a:spcPts val="0"/>
              </a:spcBef>
              <a:spcAft>
                <a:spcPts val="0"/>
              </a:spcAft>
              <a:buClr>
                <a:srgbClr val="232323"/>
              </a:buClr>
              <a:buSzPts val="1665"/>
              <a:buChar char="●"/>
            </a:pPr>
            <a:r>
              <a:rPr lang="es" sz="1665">
                <a:solidFill>
                  <a:srgbClr val="232323"/>
                </a:solidFill>
                <a:highlight>
                  <a:srgbClr val="FFFFFF"/>
                </a:highlight>
              </a:rPr>
              <a:t>El Régimen Especial de Agricultura, Ganadería y Pesca. </a:t>
            </a:r>
            <a:endParaRPr sz="1665">
              <a:solidFill>
                <a:srgbClr val="232323"/>
              </a:solidFill>
              <a:highlight>
                <a:srgbClr val="FFFFFF"/>
              </a:highlight>
            </a:endParaRPr>
          </a:p>
          <a:p>
            <a:pPr marL="457200" lvl="0" indent="-334327" algn="l" rtl="0">
              <a:lnSpc>
                <a:spcPct val="115000"/>
              </a:lnSpc>
              <a:spcBef>
                <a:spcPts val="0"/>
              </a:spcBef>
              <a:spcAft>
                <a:spcPts val="0"/>
              </a:spcAft>
              <a:buClr>
                <a:srgbClr val="232323"/>
              </a:buClr>
              <a:buSzPts val="1665"/>
              <a:buChar char="●"/>
            </a:pPr>
            <a:r>
              <a:rPr lang="es" sz="1665">
                <a:solidFill>
                  <a:srgbClr val="232323"/>
                </a:solidFill>
                <a:highlight>
                  <a:srgbClr val="FFFFFF"/>
                </a:highlight>
              </a:rPr>
              <a:t>Las compañías de suministro de energía eléctrica. </a:t>
            </a:r>
            <a:endParaRPr sz="1665">
              <a:solidFill>
                <a:srgbClr val="232323"/>
              </a:solidFill>
              <a:highlight>
                <a:srgbClr val="FFFFFF"/>
              </a:highlight>
            </a:endParaRPr>
          </a:p>
          <a:p>
            <a:pPr marL="457200" lvl="0" indent="-334327" algn="l" rtl="0">
              <a:lnSpc>
                <a:spcPct val="115000"/>
              </a:lnSpc>
              <a:spcBef>
                <a:spcPts val="0"/>
              </a:spcBef>
              <a:spcAft>
                <a:spcPts val="0"/>
              </a:spcAft>
              <a:buClr>
                <a:srgbClr val="232323"/>
              </a:buClr>
              <a:buSzPts val="1665"/>
              <a:buChar char="●"/>
            </a:pPr>
            <a:r>
              <a:rPr lang="es" sz="1665">
                <a:solidFill>
                  <a:srgbClr val="232323"/>
                </a:solidFill>
                <a:highlight>
                  <a:srgbClr val="FFFFFF"/>
                </a:highlight>
              </a:rPr>
              <a:t>Las empresas sometidas al Suministro Inmediato de Información SII (factura más de 6 millones de euros). </a:t>
            </a:r>
            <a:endParaRPr sz="1665">
              <a:solidFill>
                <a:srgbClr val="232323"/>
              </a:solidFill>
              <a:highlight>
                <a:srgbClr val="FFFFFF"/>
              </a:highlight>
            </a:endParaRPr>
          </a:p>
          <a:p>
            <a:pPr marL="457200" lvl="0" indent="-334327" algn="l" rtl="0">
              <a:lnSpc>
                <a:spcPct val="115000"/>
              </a:lnSpc>
              <a:spcBef>
                <a:spcPts val="0"/>
              </a:spcBef>
              <a:spcAft>
                <a:spcPts val="0"/>
              </a:spcAft>
              <a:buClr>
                <a:srgbClr val="232323"/>
              </a:buClr>
              <a:buSzPts val="1665"/>
              <a:buChar char="●"/>
            </a:pPr>
            <a:r>
              <a:rPr lang="es" sz="1665">
                <a:solidFill>
                  <a:srgbClr val="232323"/>
                </a:solidFill>
                <a:highlight>
                  <a:srgbClr val="FFFFFF"/>
                </a:highlight>
              </a:rPr>
              <a:t>Las empresas que presenta sus impuestos en los territorios de régimen fiscal foral de Navarra y el País Vasco. </a:t>
            </a:r>
            <a:endParaRPr sz="1665">
              <a:solidFill>
                <a:srgbClr val="232323"/>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53"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57" name="Google Shape;357;p53"/>
          <p:cNvSpPr txBox="1">
            <a:spLocks noGrp="1"/>
          </p:cNvSpPr>
          <p:nvPr>
            <p:ph type="body" idx="1"/>
          </p:nvPr>
        </p:nvSpPr>
        <p:spPr>
          <a:xfrm>
            <a:off x="311700" y="923875"/>
            <a:ext cx="4119900" cy="3890700"/>
          </a:xfrm>
          <a:prstGeom prst="rect">
            <a:avLst/>
          </a:prstGeom>
          <a:solidFill>
            <a:schemeClr val="lt1"/>
          </a:solidFill>
          <a:ln w="19050" cap="flat" cmpd="sng">
            <a:solidFill>
              <a:srgbClr val="75B05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sz="1600" b="1">
                <a:solidFill>
                  <a:srgbClr val="75B05E"/>
                </a:solidFill>
              </a:rPr>
              <a:t>Modalidad VeriFactu</a:t>
            </a:r>
            <a:endParaRPr sz="1600" b="1">
              <a:solidFill>
                <a:srgbClr val="75B05E"/>
              </a:solidFill>
            </a:endParaRPr>
          </a:p>
          <a:p>
            <a:pPr marL="457200" lvl="0" indent="-330200" algn="l" rtl="0">
              <a:spcBef>
                <a:spcPts val="1200"/>
              </a:spcBef>
              <a:spcAft>
                <a:spcPts val="0"/>
              </a:spcAft>
              <a:buSzPts val="1600"/>
              <a:buChar char="●"/>
            </a:pPr>
            <a:r>
              <a:rPr lang="es" sz="1600"/>
              <a:t>Envío automático de los registros de facturación a la AEAT. </a:t>
            </a:r>
            <a:endParaRPr sz="1600"/>
          </a:p>
          <a:p>
            <a:pPr marL="457200" lvl="0" indent="-330200" algn="l" rtl="0">
              <a:spcBef>
                <a:spcPts val="0"/>
              </a:spcBef>
              <a:spcAft>
                <a:spcPts val="0"/>
              </a:spcAft>
              <a:buSzPts val="1600"/>
              <a:buChar char="●"/>
            </a:pPr>
            <a:r>
              <a:rPr lang="es" sz="1600"/>
              <a:t>Menor presión de control fiscal. </a:t>
            </a:r>
            <a:endParaRPr sz="1600"/>
          </a:p>
          <a:p>
            <a:pPr marL="457200" lvl="0" indent="-330200" algn="l" rtl="0">
              <a:spcBef>
                <a:spcPts val="0"/>
              </a:spcBef>
              <a:spcAft>
                <a:spcPts val="0"/>
              </a:spcAft>
              <a:buSzPts val="1600"/>
              <a:buChar char="●"/>
            </a:pPr>
            <a:r>
              <a:rPr lang="es" sz="1600"/>
              <a:t>Facturas verificables (generación de QR, posibilidad de seguimiento…) ofrece mayor confianza a los clientes. </a:t>
            </a:r>
            <a:endParaRPr sz="1600"/>
          </a:p>
          <a:p>
            <a:pPr marL="457200" lvl="0" indent="-330200" algn="l" rtl="0">
              <a:spcBef>
                <a:spcPts val="0"/>
              </a:spcBef>
              <a:spcAft>
                <a:spcPts val="0"/>
              </a:spcAft>
              <a:buSzPts val="1600"/>
              <a:buChar char="●"/>
            </a:pPr>
            <a:r>
              <a:rPr lang="es" sz="1600"/>
              <a:t>Implica un menor nivel de obligaciones . </a:t>
            </a:r>
            <a:endParaRPr sz="1600"/>
          </a:p>
          <a:p>
            <a:pPr marL="457200" lvl="0" indent="-330200" algn="l" rtl="0">
              <a:spcBef>
                <a:spcPts val="0"/>
              </a:spcBef>
              <a:spcAft>
                <a:spcPts val="0"/>
              </a:spcAft>
              <a:buSzPts val="1600"/>
              <a:buChar char="●"/>
            </a:pPr>
            <a:r>
              <a:rPr lang="es" sz="1600"/>
              <a:t>La conservación de los registros de facturación recae bajo la responsabilidad de la AEAT. </a:t>
            </a:r>
            <a:endParaRPr sz="1600"/>
          </a:p>
        </p:txBody>
      </p:sp>
      <p:sp>
        <p:nvSpPr>
          <p:cNvPr id="358" name="Google Shape;358;p53"/>
          <p:cNvSpPr txBox="1">
            <a:spLocks noGrp="1"/>
          </p:cNvSpPr>
          <p:nvPr>
            <p:ph type="body" idx="2"/>
          </p:nvPr>
        </p:nvSpPr>
        <p:spPr>
          <a:xfrm>
            <a:off x="4633900" y="923875"/>
            <a:ext cx="4198500" cy="3890700"/>
          </a:xfrm>
          <a:prstGeom prst="rect">
            <a:avLst/>
          </a:prstGeom>
          <a:ln w="19050" cap="flat" cmpd="sng">
            <a:solidFill>
              <a:srgbClr val="75B05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sz="1600" b="1">
                <a:solidFill>
                  <a:srgbClr val="75B05E"/>
                </a:solidFill>
              </a:rPr>
              <a:t>Modalidad No VeriFactu </a:t>
            </a:r>
            <a:endParaRPr sz="1600" b="1">
              <a:solidFill>
                <a:srgbClr val="75B05E"/>
              </a:solidFill>
            </a:endParaRPr>
          </a:p>
          <a:p>
            <a:pPr marL="457200" lvl="0" indent="-330200" algn="l" rtl="0">
              <a:spcBef>
                <a:spcPts val="1200"/>
              </a:spcBef>
              <a:spcAft>
                <a:spcPts val="0"/>
              </a:spcAft>
              <a:buSzPts val="1600"/>
              <a:buChar char="●"/>
            </a:pPr>
            <a:r>
              <a:rPr lang="es" sz="1600"/>
              <a:t>Registro y almacenamiento de las facturas, se presentarán a requerimiento de la AEAT</a:t>
            </a:r>
            <a:endParaRPr sz="1600"/>
          </a:p>
          <a:p>
            <a:pPr marL="457200" lvl="0" indent="-330200" algn="l" rtl="0">
              <a:spcBef>
                <a:spcPts val="0"/>
              </a:spcBef>
              <a:spcAft>
                <a:spcPts val="0"/>
              </a:spcAft>
              <a:buSzPts val="1600"/>
              <a:buChar char="●"/>
            </a:pPr>
            <a:r>
              <a:rPr lang="es" sz="1600"/>
              <a:t>Mayor propensión a controles. </a:t>
            </a:r>
            <a:endParaRPr sz="1600"/>
          </a:p>
          <a:p>
            <a:pPr marL="457200" lvl="0" indent="-330200" algn="l" rtl="0">
              <a:spcBef>
                <a:spcPts val="0"/>
              </a:spcBef>
              <a:spcAft>
                <a:spcPts val="0"/>
              </a:spcAft>
              <a:buSzPts val="1600"/>
              <a:buChar char="●"/>
            </a:pPr>
            <a:r>
              <a:rPr lang="es" sz="1600"/>
              <a:t>Facturas no verificables, pueden generar dudas de los clientes. </a:t>
            </a:r>
            <a:endParaRPr sz="1600"/>
          </a:p>
          <a:p>
            <a:pPr marL="457200" lvl="0" indent="-330200" algn="l" rtl="0">
              <a:spcBef>
                <a:spcPts val="0"/>
              </a:spcBef>
              <a:spcAft>
                <a:spcPts val="0"/>
              </a:spcAft>
              <a:buSzPts val="1600"/>
              <a:buChar char="●"/>
            </a:pPr>
            <a:r>
              <a:rPr lang="es" sz="1600"/>
              <a:t>Implica obligaciones adicionales para garantizar la integridad, inalterabilidad, etc. de los registros.</a:t>
            </a:r>
            <a:endParaRPr sz="1600"/>
          </a:p>
          <a:p>
            <a:pPr marL="457200" lvl="0" indent="-330200" algn="l" rtl="0">
              <a:spcBef>
                <a:spcPts val="0"/>
              </a:spcBef>
              <a:spcAft>
                <a:spcPts val="0"/>
              </a:spcAft>
              <a:buSzPts val="1600"/>
              <a:buChar char="●"/>
            </a:pPr>
            <a:r>
              <a:rPr lang="es" sz="1600"/>
              <a:t>Una pérdida accidental de datos podría implicar incumplimiento de la obligación de conservación. </a:t>
            </a:r>
            <a:endParaRPr sz="1600"/>
          </a:p>
        </p:txBody>
      </p:sp>
      <p:pic>
        <p:nvPicPr>
          <p:cNvPr id="359" name="Google Shape;359;p53"/>
          <p:cNvPicPr preferRelativeResize="0"/>
          <p:nvPr/>
        </p:nvPicPr>
        <p:blipFill rotWithShape="1">
          <a:blip r:embed="rId4">
            <a:alphaModFix/>
          </a:blip>
          <a:srcRect l="12390" t="11086" r="13282" b="18251"/>
          <a:stretch/>
        </p:blipFill>
        <p:spPr>
          <a:xfrm>
            <a:off x="4256875" y="2314026"/>
            <a:ext cx="630250" cy="64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4"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65" name="Google Shape;365;p54"/>
          <p:cNvSpPr txBox="1"/>
          <p:nvPr/>
        </p:nvSpPr>
        <p:spPr>
          <a:xfrm>
            <a:off x="311700" y="1089850"/>
            <a:ext cx="8520600" cy="3665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¿Cuándo será obligatorio VeriFactu? </a:t>
            </a:r>
            <a:endParaRPr sz="1800">
              <a:solidFill>
                <a:srgbClr val="232323"/>
              </a:solidFill>
              <a:highlight>
                <a:srgbClr val="FFFFFF"/>
              </a:highlight>
            </a:endParaRPr>
          </a:p>
          <a:p>
            <a:pPr marL="0" lvl="0" indent="0" algn="l" rtl="0">
              <a:lnSpc>
                <a:spcPct val="115000"/>
              </a:lnSpc>
              <a:spcBef>
                <a:spcPts val="1200"/>
              </a:spcBef>
              <a:spcAft>
                <a:spcPts val="0"/>
              </a:spcAft>
              <a:buNone/>
            </a:pPr>
            <a:r>
              <a:rPr lang="es" sz="1800">
                <a:solidFill>
                  <a:srgbClr val="232323"/>
                </a:solidFill>
                <a:highlight>
                  <a:srgbClr val="FFFFFF"/>
                </a:highlight>
              </a:rPr>
              <a:t>La Orden Ministerial de 28 de octubre de 2024 retrasó los plazos: .</a:t>
            </a:r>
            <a:endParaRPr sz="1800">
              <a:solidFill>
                <a:srgbClr val="232323"/>
              </a:solidFill>
              <a:highlight>
                <a:srgbClr val="FFFFFF"/>
              </a:highlight>
            </a:endParaRPr>
          </a:p>
          <a:p>
            <a:pPr marL="457200" lvl="0" indent="-342900" algn="l" rtl="0">
              <a:lnSpc>
                <a:spcPct val="115000"/>
              </a:lnSpc>
              <a:spcBef>
                <a:spcPts val="1200"/>
              </a:spcBef>
              <a:spcAft>
                <a:spcPts val="0"/>
              </a:spcAft>
              <a:buClr>
                <a:srgbClr val="232323"/>
              </a:buClr>
              <a:buSzPts val="1800"/>
              <a:buChar char="●"/>
            </a:pPr>
            <a:r>
              <a:rPr lang="es" sz="1800">
                <a:solidFill>
                  <a:srgbClr val="232323"/>
                </a:solidFill>
                <a:highlight>
                  <a:srgbClr val="FFFFFF"/>
                </a:highlight>
              </a:rPr>
              <a:t>29/07/2025.- Para que los desarrolladores de los sistemas informáticos de facturación (SIF) adapten sus programas a VeriFactu y ofrecerlos a sus clientes. </a:t>
            </a:r>
            <a:endParaRPr sz="1800">
              <a:solidFill>
                <a:srgbClr val="232323"/>
              </a:solidFill>
              <a:highlight>
                <a:srgbClr val="FFFFFF"/>
              </a:highlight>
            </a:endParaRPr>
          </a:p>
          <a:p>
            <a:pPr marL="457200" lvl="0" indent="-342900" algn="l" rtl="0">
              <a:lnSpc>
                <a:spcPct val="115000"/>
              </a:lnSpc>
              <a:spcBef>
                <a:spcPts val="0"/>
              </a:spcBef>
              <a:spcAft>
                <a:spcPts val="0"/>
              </a:spcAft>
              <a:buClr>
                <a:srgbClr val="232323"/>
              </a:buClr>
              <a:buSzPts val="1800"/>
              <a:buChar char="●"/>
            </a:pPr>
            <a:r>
              <a:rPr lang="es" sz="1800">
                <a:solidFill>
                  <a:srgbClr val="232323"/>
                </a:solidFill>
                <a:highlight>
                  <a:srgbClr val="FFFFFF"/>
                </a:highlight>
              </a:rPr>
              <a:t>01/01/2026.- Para las empresas que facturan menos de 6 millones de euros</a:t>
            </a:r>
            <a:endParaRPr sz="1800">
              <a:solidFill>
                <a:srgbClr val="232323"/>
              </a:solidFill>
              <a:highlight>
                <a:srgbClr val="FFFFFF"/>
              </a:highlight>
            </a:endParaRPr>
          </a:p>
          <a:p>
            <a:pPr marL="457200" lvl="0" indent="-342900" algn="l" rtl="0">
              <a:lnSpc>
                <a:spcPct val="115000"/>
              </a:lnSpc>
              <a:spcBef>
                <a:spcPts val="0"/>
              </a:spcBef>
              <a:spcAft>
                <a:spcPts val="0"/>
              </a:spcAft>
              <a:buClr>
                <a:srgbClr val="232323"/>
              </a:buClr>
              <a:buSzPts val="1800"/>
              <a:buChar char="●"/>
            </a:pPr>
            <a:r>
              <a:rPr lang="es" sz="1800">
                <a:solidFill>
                  <a:srgbClr val="232323"/>
                </a:solidFill>
                <a:highlight>
                  <a:srgbClr val="FFFFFF"/>
                </a:highlight>
              </a:rPr>
              <a:t>01/07/2026.- Para el resto de empresas y autónomos </a:t>
            </a:r>
            <a:endParaRPr sz="1800">
              <a:solidFill>
                <a:srgbClr val="232323"/>
              </a:solidFill>
              <a:highlight>
                <a:srgbClr val="FFFFFF"/>
              </a:highlight>
            </a:endParaRPr>
          </a:p>
        </p:txBody>
      </p:sp>
      <p:pic>
        <p:nvPicPr>
          <p:cNvPr id="366" name="Google Shape;366;p54"/>
          <p:cNvPicPr preferRelativeResize="0"/>
          <p:nvPr/>
        </p:nvPicPr>
        <p:blipFill>
          <a:blip r:embed="rId4">
            <a:alphaModFix/>
          </a:blip>
          <a:stretch>
            <a:fillRect/>
          </a:stretch>
        </p:blipFill>
        <p:spPr>
          <a:xfrm rot="5400000">
            <a:off x="3184009" y="3122271"/>
            <a:ext cx="1347225" cy="2819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55"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372" name="Google Shape;372;p55"/>
          <p:cNvSpPr txBox="1"/>
          <p:nvPr/>
        </p:nvSpPr>
        <p:spPr>
          <a:xfrm>
            <a:off x="387900" y="898125"/>
            <a:ext cx="8520600" cy="193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El QR y las facturas electrónicas</a:t>
            </a:r>
            <a:endParaRPr sz="1800" b="1">
              <a:solidFill>
                <a:srgbClr val="75B05E"/>
              </a:solidFill>
            </a:endParaRPr>
          </a:p>
          <a:p>
            <a:pPr marL="0" lvl="0" indent="0" algn="l" rtl="0">
              <a:lnSpc>
                <a:spcPct val="115000"/>
              </a:lnSpc>
              <a:spcBef>
                <a:spcPts val="1200"/>
              </a:spcBef>
              <a:spcAft>
                <a:spcPts val="1200"/>
              </a:spcAft>
              <a:buNone/>
            </a:pPr>
            <a:r>
              <a:rPr lang="es" sz="1800">
                <a:solidFill>
                  <a:schemeClr val="dk1"/>
                </a:solidFill>
              </a:rPr>
              <a:t>Desde la entrada en vigor del Reglamento VeriFactu, todas las facturas ya sean completas o simplificadas deberán incorporar un código QR que contiene información de la factura y una dirección URL a la sede de la Agencia Tributaria. </a:t>
            </a:r>
            <a:endParaRPr sz="1800">
              <a:solidFill>
                <a:srgbClr val="595959"/>
              </a:solidFill>
            </a:endParaRPr>
          </a:p>
        </p:txBody>
      </p:sp>
      <p:pic>
        <p:nvPicPr>
          <p:cNvPr id="373" name="Google Shape;373;p55"/>
          <p:cNvPicPr preferRelativeResize="0"/>
          <p:nvPr/>
        </p:nvPicPr>
        <p:blipFill>
          <a:blip r:embed="rId4">
            <a:alphaModFix/>
          </a:blip>
          <a:stretch>
            <a:fillRect/>
          </a:stretch>
        </p:blipFill>
        <p:spPr>
          <a:xfrm>
            <a:off x="2168577" y="2521750"/>
            <a:ext cx="4806850" cy="2384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56"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pic>
        <p:nvPicPr>
          <p:cNvPr id="379" name="Google Shape;379;p56"/>
          <p:cNvPicPr preferRelativeResize="0"/>
          <p:nvPr/>
        </p:nvPicPr>
        <p:blipFill>
          <a:blip r:embed="rId4">
            <a:alphaModFix/>
          </a:blip>
          <a:stretch>
            <a:fillRect/>
          </a:stretch>
        </p:blipFill>
        <p:spPr>
          <a:xfrm>
            <a:off x="300212" y="2082925"/>
            <a:ext cx="8543574" cy="2752700"/>
          </a:xfrm>
          <a:prstGeom prst="rect">
            <a:avLst/>
          </a:prstGeom>
          <a:noFill/>
          <a:ln>
            <a:noFill/>
          </a:ln>
        </p:spPr>
      </p:pic>
      <p:sp>
        <p:nvSpPr>
          <p:cNvPr id="380" name="Google Shape;380;p56"/>
          <p:cNvSpPr txBox="1"/>
          <p:nvPr/>
        </p:nvSpPr>
        <p:spPr>
          <a:xfrm>
            <a:off x="311700" y="785050"/>
            <a:ext cx="8520600" cy="1056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1200"/>
              </a:spcAft>
              <a:buNone/>
            </a:pPr>
            <a:r>
              <a:rPr lang="es" sz="1800">
                <a:solidFill>
                  <a:srgbClr val="232323"/>
                </a:solidFill>
                <a:highlight>
                  <a:srgbClr val="FFFFFF"/>
                </a:highlight>
              </a:rPr>
              <a:t>Aunque VeriFactu y Factura Electrónica son dos medidas normativas relacionadas, son consecuencia de objetivos diferentes impulsados por leyes distintas y tienen plazos y requisitos propios: </a:t>
            </a:r>
            <a:endParaRPr sz="1800">
              <a:solidFill>
                <a:srgbClr val="232323"/>
              </a:solidFill>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7"/>
          <p:cNvPicPr preferRelativeResize="0"/>
          <p:nvPr/>
        </p:nvPicPr>
        <p:blipFill>
          <a:blip r:embed="rId3">
            <a:alphaModFix/>
          </a:blip>
          <a:stretch>
            <a:fillRect/>
          </a:stretch>
        </p:blipFill>
        <p:spPr>
          <a:xfrm>
            <a:off x="283038" y="205450"/>
            <a:ext cx="8602132" cy="4838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2"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04" name="Google Shape;204;p32"/>
          <p:cNvSpPr txBox="1">
            <a:spLocks noGrp="1"/>
          </p:cNvSpPr>
          <p:nvPr>
            <p:ph type="title"/>
          </p:nvPr>
        </p:nvSpPr>
        <p:spPr>
          <a:xfrm>
            <a:off x="311700" y="7366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s" sz="2540" b="1">
                <a:solidFill>
                  <a:srgbClr val="75B05E"/>
                </a:solidFill>
              </a:rPr>
              <a:t>Facturación electrónica el sector público</a:t>
            </a:r>
            <a:endParaRPr sz="2540" b="1">
              <a:solidFill>
                <a:srgbClr val="75B05E"/>
              </a:solidFill>
            </a:endParaRPr>
          </a:p>
        </p:txBody>
      </p:sp>
      <p:sp>
        <p:nvSpPr>
          <p:cNvPr id="205" name="Google Shape;205;p32"/>
          <p:cNvSpPr txBox="1"/>
          <p:nvPr/>
        </p:nvSpPr>
        <p:spPr>
          <a:xfrm>
            <a:off x="311700" y="1279125"/>
            <a:ext cx="8520600" cy="1538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a:solidFill>
                  <a:schemeClr val="dk1"/>
                </a:solidFill>
              </a:rPr>
              <a:t>La facturación electrónica es </a:t>
            </a:r>
            <a:r>
              <a:rPr lang="es" sz="1800">
                <a:solidFill>
                  <a:srgbClr val="75B05E"/>
                </a:solidFill>
              </a:rPr>
              <a:t>obligatoria</a:t>
            </a:r>
            <a:r>
              <a:rPr lang="es" sz="1800">
                <a:solidFill>
                  <a:schemeClr val="dk1"/>
                </a:solidFill>
              </a:rPr>
              <a:t> en las relaciones entre proveedores de bienes y servicios y las administraciones públicas. </a:t>
            </a:r>
            <a:endParaRPr sz="1800">
              <a:solidFill>
                <a:schemeClr val="dk1"/>
              </a:solidFill>
            </a:endParaRPr>
          </a:p>
          <a:p>
            <a:pPr marL="0" lvl="0" indent="0" algn="l" rtl="0">
              <a:lnSpc>
                <a:spcPct val="115000"/>
              </a:lnSpc>
              <a:spcBef>
                <a:spcPts val="1200"/>
              </a:spcBef>
              <a:spcAft>
                <a:spcPts val="1200"/>
              </a:spcAft>
              <a:buNone/>
            </a:pPr>
            <a:r>
              <a:rPr lang="es" sz="1500" i="1">
                <a:solidFill>
                  <a:schemeClr val="dk1"/>
                </a:solidFill>
              </a:rPr>
              <a:t>(art. 4 de la Ley 25/2013, de 27 de diciembre, de impulso de la factura electrónica y creación del registro contable de facturas en el Sector Público) </a:t>
            </a:r>
            <a:r>
              <a:rPr lang="es" sz="1800">
                <a:solidFill>
                  <a:schemeClr val="dk1"/>
                </a:solidFill>
              </a:rPr>
              <a:t> </a:t>
            </a:r>
            <a:endParaRPr sz="1800">
              <a:solidFill>
                <a:srgbClr val="595959"/>
              </a:solidFill>
            </a:endParaRPr>
          </a:p>
        </p:txBody>
      </p:sp>
      <p:pic>
        <p:nvPicPr>
          <p:cNvPr id="206" name="Google Shape;206;p32"/>
          <p:cNvPicPr preferRelativeResize="0"/>
          <p:nvPr/>
        </p:nvPicPr>
        <p:blipFill>
          <a:blip r:embed="rId4">
            <a:alphaModFix/>
          </a:blip>
          <a:stretch>
            <a:fillRect/>
          </a:stretch>
        </p:blipFill>
        <p:spPr>
          <a:xfrm>
            <a:off x="673174" y="3053150"/>
            <a:ext cx="1455800" cy="1443000"/>
          </a:xfrm>
          <a:prstGeom prst="rect">
            <a:avLst/>
          </a:prstGeom>
          <a:noFill/>
          <a:ln>
            <a:noFill/>
          </a:ln>
        </p:spPr>
      </p:pic>
      <p:sp>
        <p:nvSpPr>
          <p:cNvPr id="207" name="Google Shape;207;p32"/>
          <p:cNvSpPr txBox="1"/>
          <p:nvPr/>
        </p:nvSpPr>
        <p:spPr>
          <a:xfrm>
            <a:off x="2791250" y="3079725"/>
            <a:ext cx="6345900" cy="13017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1200"/>
              </a:spcAft>
              <a:buNone/>
            </a:pPr>
            <a:r>
              <a:rPr lang="es" sz="1800">
                <a:solidFill>
                  <a:schemeClr val="dk1"/>
                </a:solidFill>
              </a:rPr>
              <a:t>La plataforma </a:t>
            </a:r>
            <a:r>
              <a:rPr lang="es" sz="1800">
                <a:solidFill>
                  <a:srgbClr val="75B05E"/>
                </a:solidFill>
              </a:rPr>
              <a:t>FACe</a:t>
            </a:r>
            <a:r>
              <a:rPr lang="es" sz="1800">
                <a:solidFill>
                  <a:schemeClr val="dk1"/>
                </a:solidFill>
              </a:rPr>
              <a:t> es el punto general de entrada de facturas electrónicas para la Administración General del Estado, aunque algunas CCAA y entidades locales han desarrollado sus propias plataformas.</a:t>
            </a:r>
            <a:endParaRPr sz="1800">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3"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13" name="Google Shape;213;p33"/>
          <p:cNvSpPr txBox="1"/>
          <p:nvPr/>
        </p:nvSpPr>
        <p:spPr>
          <a:xfrm>
            <a:off x="311700" y="898125"/>
            <a:ext cx="8520600" cy="317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a:solidFill>
                  <a:schemeClr val="dk1"/>
                </a:solidFill>
              </a:rPr>
              <a:t>Requisitos de las facturas electrónicas destinadas a las administraciones públicas: </a:t>
            </a:r>
            <a:endParaRPr sz="1800">
              <a:solidFill>
                <a:schemeClr val="dk1"/>
              </a:solidFill>
            </a:endParaRPr>
          </a:p>
          <a:p>
            <a:pPr marL="457200" lvl="0" indent="-342900" algn="l" rtl="0">
              <a:lnSpc>
                <a:spcPct val="115000"/>
              </a:lnSpc>
              <a:spcBef>
                <a:spcPts val="1200"/>
              </a:spcBef>
              <a:spcAft>
                <a:spcPts val="0"/>
              </a:spcAft>
              <a:buClr>
                <a:schemeClr val="dk1"/>
              </a:buClr>
              <a:buSzPts val="1800"/>
              <a:buChar char="●"/>
            </a:pPr>
            <a:r>
              <a:rPr lang="es" sz="1800">
                <a:solidFill>
                  <a:schemeClr val="dk1"/>
                </a:solidFill>
              </a:rPr>
              <a:t>tener el formato estructurado de Facturae 3.2 o 3.2.1</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s" sz="1800">
                <a:solidFill>
                  <a:schemeClr val="dk1"/>
                </a:solidFill>
              </a:rPr>
              <a:t>Estar firmadas con firma electrónica avanzada basada en un certificado reconocido.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s" sz="1800">
                <a:solidFill>
                  <a:schemeClr val="dk1"/>
                </a:solidFill>
              </a:rPr>
              <a:t>Indicar el destinatario de la factura electrónica. </a:t>
            </a:r>
            <a:endParaRPr sz="1800">
              <a:solidFill>
                <a:schemeClr val="dk1"/>
              </a:solidFill>
            </a:endParaRPr>
          </a:p>
          <a:p>
            <a:pPr marL="0" lvl="0" indent="0" algn="l" rtl="0">
              <a:lnSpc>
                <a:spcPct val="115000"/>
              </a:lnSpc>
              <a:spcBef>
                <a:spcPts val="1200"/>
              </a:spcBef>
              <a:spcAft>
                <a:spcPts val="1200"/>
              </a:spcAft>
              <a:buNone/>
            </a:pPr>
            <a:r>
              <a:rPr lang="es" sz="1800">
                <a:solidFill>
                  <a:schemeClr val="dk1"/>
                </a:solidFill>
              </a:rPr>
              <a:t>Las Pymes y los autónomos pueden usar la aplicación gratuita del Ministerio para generar las facturas.</a:t>
            </a:r>
            <a:r>
              <a:rPr lang="es" sz="1800">
                <a:solidFill>
                  <a:srgbClr val="595959"/>
                </a:solidFill>
              </a:rPr>
              <a:t> </a:t>
            </a:r>
            <a:endParaRPr sz="1800">
              <a:solidFill>
                <a:srgbClr val="595959"/>
              </a:solidFill>
            </a:endParaRPr>
          </a:p>
        </p:txBody>
      </p:sp>
      <p:pic>
        <p:nvPicPr>
          <p:cNvPr id="214" name="Google Shape;214;p33"/>
          <p:cNvPicPr preferRelativeResize="0"/>
          <p:nvPr/>
        </p:nvPicPr>
        <p:blipFill>
          <a:blip r:embed="rId4">
            <a:alphaModFix/>
          </a:blip>
          <a:stretch>
            <a:fillRect/>
          </a:stretch>
        </p:blipFill>
        <p:spPr>
          <a:xfrm>
            <a:off x="1931827" y="3918500"/>
            <a:ext cx="5432750" cy="103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4"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20" name="Google Shape;220;p34"/>
          <p:cNvSpPr txBox="1">
            <a:spLocks noGrp="1"/>
          </p:cNvSpPr>
          <p:nvPr>
            <p:ph type="title"/>
          </p:nvPr>
        </p:nvSpPr>
        <p:spPr>
          <a:xfrm>
            <a:off x="311700" y="7366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s" sz="2540" b="1">
                <a:solidFill>
                  <a:srgbClr val="75B05E"/>
                </a:solidFill>
              </a:rPr>
              <a:t>Facturación electrónica en el sector privado </a:t>
            </a:r>
            <a:endParaRPr sz="2540" b="1">
              <a:solidFill>
                <a:srgbClr val="75B05E"/>
              </a:solidFill>
            </a:endParaRPr>
          </a:p>
        </p:txBody>
      </p:sp>
      <p:sp>
        <p:nvSpPr>
          <p:cNvPr id="221" name="Google Shape;221;p34"/>
          <p:cNvSpPr txBox="1"/>
          <p:nvPr/>
        </p:nvSpPr>
        <p:spPr>
          <a:xfrm>
            <a:off x="311700" y="1279125"/>
            <a:ext cx="8520600" cy="282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a:solidFill>
                  <a:schemeClr val="dk1"/>
                </a:solidFill>
              </a:rPr>
              <a:t>La facturación electrónica es una de las medidas aprobadas en el marco de la </a:t>
            </a:r>
            <a:r>
              <a:rPr lang="es" sz="1800">
                <a:solidFill>
                  <a:srgbClr val="75B05E"/>
                </a:solidFill>
              </a:rPr>
              <a:t>Ley 18/2022 de 28 de septiembre, de creación y crecimiento de empresas</a:t>
            </a:r>
            <a:r>
              <a:rPr lang="es" sz="1800">
                <a:solidFill>
                  <a:schemeClr val="dk1"/>
                </a:solidFill>
              </a:rPr>
              <a:t>, que entre otras cosas, avanza en la digitalización de las transacciones entre empresarios y profesionales.  </a:t>
            </a:r>
            <a:endParaRPr sz="1800">
              <a:solidFill>
                <a:schemeClr val="dk1"/>
              </a:solidFill>
            </a:endParaRPr>
          </a:p>
          <a:p>
            <a:pPr marL="0" lvl="0" indent="0" algn="l" rtl="0">
              <a:lnSpc>
                <a:spcPct val="115000"/>
              </a:lnSpc>
              <a:spcBef>
                <a:spcPts val="1200"/>
              </a:spcBef>
              <a:spcAft>
                <a:spcPts val="1200"/>
              </a:spcAft>
              <a:buNone/>
            </a:pPr>
            <a:r>
              <a:rPr lang="es" sz="1800">
                <a:solidFill>
                  <a:schemeClr val="dk1"/>
                </a:solidFill>
              </a:rPr>
              <a:t>Además, emplazó a desarrollar reglamentariamente los requisitos técnicos y de información a incluir en la factura electrónica, teniendo en cuenta los estándares globales actuales para minimizar el esfuerzo de cumplimiento y adaptación de las empresas que ya usan facturas electrónicas estructuradas.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5"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27" name="Google Shape;227;p35"/>
          <p:cNvSpPr txBox="1"/>
          <p:nvPr/>
        </p:nvSpPr>
        <p:spPr>
          <a:xfrm>
            <a:off x="311700" y="955425"/>
            <a:ext cx="8520600" cy="39564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r>
              <a:rPr lang="es" sz="1665">
                <a:solidFill>
                  <a:schemeClr val="dk1"/>
                </a:solidFill>
              </a:rPr>
              <a:t>La Ley Crea y Crece plantea los siguientes objetivos:</a:t>
            </a:r>
            <a:endParaRPr sz="1665">
              <a:solidFill>
                <a:schemeClr val="dk1"/>
              </a:solidFill>
            </a:endParaRPr>
          </a:p>
          <a:p>
            <a:pPr marL="457200" lvl="0" indent="-334327" algn="l" rtl="0">
              <a:lnSpc>
                <a:spcPct val="105000"/>
              </a:lnSpc>
              <a:spcBef>
                <a:spcPts val="1200"/>
              </a:spcBef>
              <a:spcAft>
                <a:spcPts val="0"/>
              </a:spcAft>
              <a:buClr>
                <a:schemeClr val="dk1"/>
              </a:buClr>
              <a:buSzPts val="1665"/>
              <a:buChar char="●"/>
            </a:pPr>
            <a:r>
              <a:rPr lang="es" sz="1665">
                <a:solidFill>
                  <a:srgbClr val="75B05E"/>
                </a:solidFill>
              </a:rPr>
              <a:t>Facilita la creación de empresas</a:t>
            </a:r>
            <a:r>
              <a:rPr lang="es" sz="1665">
                <a:solidFill>
                  <a:schemeClr val="dk1"/>
                </a:solidFill>
              </a:rPr>
              <a:t> gracias a la utilización de medios digitales para realizar los trámites y reduciendo la cifra de capital social en su constitución.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Fomenta la digitalización</a:t>
            </a:r>
            <a:r>
              <a:rPr lang="es" sz="1665">
                <a:solidFill>
                  <a:schemeClr val="dk1"/>
                </a:solidFill>
              </a:rPr>
              <a:t> para mejorar la competitividad y eficiencia de las empresas en la era digital.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Apoyo financiero y fiscal</a:t>
            </a:r>
            <a:r>
              <a:rPr lang="es" sz="1665">
                <a:solidFill>
                  <a:schemeClr val="dk1"/>
                </a:solidFill>
              </a:rPr>
              <a:t> para la inversión en innovación y desarrollo.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Promoción del crecimiento</a:t>
            </a:r>
            <a:r>
              <a:rPr lang="es" sz="1665">
                <a:solidFill>
                  <a:schemeClr val="dk1"/>
                </a:solidFill>
              </a:rPr>
              <a:t> y expansión a través de medidas que apoyan la escalabilidad de los negocios, la internacionalización y la exploración de nuevos mercados.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Reducción de cargas administrativas</a:t>
            </a:r>
            <a:r>
              <a:rPr lang="es" sz="1665">
                <a:solidFill>
                  <a:schemeClr val="dk1"/>
                </a:solidFill>
              </a:rPr>
              <a:t>, simplificando obligaciones contables y eliminando requisitos que son un obstáculo para el desarrollo empresarial. </a:t>
            </a:r>
            <a:endParaRPr sz="1665">
              <a:solidFill>
                <a:schemeClr val="dk1"/>
              </a:solidFill>
            </a:endParaRPr>
          </a:p>
          <a:p>
            <a:pPr marL="457200" lvl="0" indent="-334327" algn="l" rtl="0">
              <a:lnSpc>
                <a:spcPct val="105000"/>
              </a:lnSpc>
              <a:spcBef>
                <a:spcPts val="0"/>
              </a:spcBef>
              <a:spcAft>
                <a:spcPts val="0"/>
              </a:spcAft>
              <a:buClr>
                <a:schemeClr val="dk1"/>
              </a:buClr>
              <a:buSzPts val="1665"/>
              <a:buChar char="●"/>
            </a:pPr>
            <a:r>
              <a:rPr lang="es" sz="1665">
                <a:solidFill>
                  <a:srgbClr val="75B05E"/>
                </a:solidFill>
              </a:rPr>
              <a:t>Transparencia y lucha contra la morosidad</a:t>
            </a:r>
            <a:r>
              <a:rPr lang="es" sz="1665">
                <a:solidFill>
                  <a:schemeClr val="dk1"/>
                </a:solidFill>
              </a:rPr>
              <a:t>, lo cual es crucial para mejorar la confianza y la solvencia en el entorno empresarial.</a:t>
            </a:r>
            <a:endParaRPr sz="1387" i="1">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6"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33" name="Google Shape;233;p36"/>
          <p:cNvSpPr txBox="1"/>
          <p:nvPr/>
        </p:nvSpPr>
        <p:spPr>
          <a:xfrm>
            <a:off x="311700" y="941450"/>
            <a:ext cx="5687400" cy="368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s" sz="1800" b="1">
                <a:solidFill>
                  <a:srgbClr val="75B05E"/>
                </a:solidFill>
              </a:rPr>
              <a:t>¿Qué es la factura electrónica?</a:t>
            </a:r>
            <a:endParaRPr sz="1800" b="1">
              <a:solidFill>
                <a:srgbClr val="75B05E"/>
              </a:solidFill>
            </a:endParaRPr>
          </a:p>
          <a:p>
            <a:pPr marL="0" lvl="0" indent="0" algn="l" rtl="0">
              <a:lnSpc>
                <a:spcPct val="115000"/>
              </a:lnSpc>
              <a:spcBef>
                <a:spcPts val="1200"/>
              </a:spcBef>
              <a:spcAft>
                <a:spcPts val="0"/>
              </a:spcAft>
              <a:buNone/>
            </a:pPr>
            <a:r>
              <a:rPr lang="es" sz="1800">
                <a:solidFill>
                  <a:srgbClr val="595959"/>
                </a:solidFill>
              </a:rPr>
              <a:t>“Aquella factura que haya sido expedida y recibida en formato electrónico, estando condicionada su validez a que el destinatario haya dado su consentimiento a recibirla en ese formato” </a:t>
            </a:r>
            <a:endParaRPr sz="1800">
              <a:solidFill>
                <a:srgbClr val="595959"/>
              </a:solidFill>
            </a:endParaRPr>
          </a:p>
          <a:p>
            <a:pPr marL="0" lvl="0" indent="0" algn="l" rtl="0">
              <a:lnSpc>
                <a:spcPct val="115000"/>
              </a:lnSpc>
              <a:spcBef>
                <a:spcPts val="1200"/>
              </a:spcBef>
              <a:spcAft>
                <a:spcPts val="1200"/>
              </a:spcAft>
              <a:buNone/>
            </a:pPr>
            <a:r>
              <a:rPr lang="es" sz="1500" i="1">
                <a:solidFill>
                  <a:srgbClr val="595959"/>
                </a:solidFill>
              </a:rPr>
              <a:t>(art. 9 Real Decreto 1619/2012, por el que se aprueba el Reglamento que regula las obligaciones de facturación)</a:t>
            </a:r>
            <a:endParaRPr sz="1500" i="1">
              <a:solidFill>
                <a:srgbClr val="595959"/>
              </a:solidFill>
            </a:endParaRPr>
          </a:p>
        </p:txBody>
      </p:sp>
      <p:pic>
        <p:nvPicPr>
          <p:cNvPr id="234" name="Google Shape;234;p36"/>
          <p:cNvPicPr preferRelativeResize="0"/>
          <p:nvPr/>
        </p:nvPicPr>
        <p:blipFill>
          <a:blip r:embed="rId4">
            <a:alphaModFix/>
          </a:blip>
          <a:stretch>
            <a:fillRect/>
          </a:stretch>
        </p:blipFill>
        <p:spPr>
          <a:xfrm>
            <a:off x="5999151" y="1286976"/>
            <a:ext cx="2888350" cy="2765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7"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40" name="Google Shape;240;p37"/>
          <p:cNvSpPr txBox="1"/>
          <p:nvPr/>
        </p:nvSpPr>
        <p:spPr>
          <a:xfrm>
            <a:off x="311700" y="941450"/>
            <a:ext cx="8603700" cy="3684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s" sz="1800" b="1">
                <a:solidFill>
                  <a:srgbClr val="75B05E"/>
                </a:solidFill>
              </a:rPr>
              <a:t>¿Qué requisitos debe cumplir la factura electrónica?</a:t>
            </a:r>
            <a:endParaRPr sz="1800" b="1">
              <a:solidFill>
                <a:srgbClr val="75B05E"/>
              </a:solidFill>
            </a:endParaRPr>
          </a:p>
          <a:p>
            <a:pPr marL="0" lvl="0" indent="0" algn="l" rtl="0">
              <a:lnSpc>
                <a:spcPct val="115000"/>
              </a:lnSpc>
              <a:spcBef>
                <a:spcPts val="1200"/>
              </a:spcBef>
              <a:spcAft>
                <a:spcPts val="0"/>
              </a:spcAft>
              <a:buNone/>
            </a:pPr>
            <a:r>
              <a:rPr lang="es" sz="1800">
                <a:solidFill>
                  <a:srgbClr val="595959"/>
                </a:solidFill>
              </a:rPr>
              <a:t>Además del consentimiento de su destinatario, debe cumplir los requisitos de cualquier factura: </a:t>
            </a:r>
            <a:endParaRPr sz="1800">
              <a:solidFill>
                <a:srgbClr val="595959"/>
              </a:solidFill>
            </a:endParaRPr>
          </a:p>
          <a:p>
            <a:pPr marL="457200" lvl="0" indent="-342900" algn="l" rtl="0">
              <a:lnSpc>
                <a:spcPct val="115000"/>
              </a:lnSpc>
              <a:spcBef>
                <a:spcPts val="1200"/>
              </a:spcBef>
              <a:spcAft>
                <a:spcPts val="0"/>
              </a:spcAft>
              <a:buClr>
                <a:srgbClr val="595959"/>
              </a:buClr>
              <a:buSzPts val="1800"/>
              <a:buChar char="-"/>
            </a:pPr>
            <a:r>
              <a:rPr lang="es" sz="1800">
                <a:solidFill>
                  <a:srgbClr val="75B05E"/>
                </a:solidFill>
              </a:rPr>
              <a:t>Legibilidad</a:t>
            </a:r>
            <a:r>
              <a:rPr lang="es" sz="1800">
                <a:solidFill>
                  <a:srgbClr val="595959"/>
                </a:solidFill>
              </a:rPr>
              <a:t>: garantizar que pueda ser leída por humanos a través de los sistemas informáticos de facturación o los ofimáticos.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s" sz="1800">
                <a:solidFill>
                  <a:srgbClr val="75B05E"/>
                </a:solidFill>
              </a:rPr>
              <a:t>Autenticidad del origen</a:t>
            </a:r>
            <a:r>
              <a:rPr lang="es" sz="1800">
                <a:solidFill>
                  <a:srgbClr val="595959"/>
                </a:solidFill>
              </a:rPr>
              <a:t>: garantizar la identidad del proveedor de bienes o prestador de servicios y del emisor de la factura de no ser el mismo. </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s" sz="1800">
                <a:solidFill>
                  <a:srgbClr val="75B05E"/>
                </a:solidFill>
              </a:rPr>
              <a:t>Integridad del contenido</a:t>
            </a:r>
            <a:r>
              <a:rPr lang="es" sz="1800">
                <a:solidFill>
                  <a:srgbClr val="595959"/>
                </a:solidFill>
              </a:rPr>
              <a:t>: garantizar que el contenido no ha sido modificado. </a:t>
            </a:r>
            <a:endParaRPr sz="1800">
              <a:solidFill>
                <a:srgbClr val="595959"/>
              </a:solidFill>
            </a:endParaRPr>
          </a:p>
          <a:p>
            <a:pPr marL="0" lvl="0" indent="0" algn="l" rtl="0">
              <a:lnSpc>
                <a:spcPct val="115000"/>
              </a:lnSpc>
              <a:spcBef>
                <a:spcPts val="1200"/>
              </a:spcBef>
              <a:spcAft>
                <a:spcPts val="1200"/>
              </a:spcAft>
              <a:buNone/>
            </a:pPr>
            <a:r>
              <a:rPr lang="es" sz="1800">
                <a:solidFill>
                  <a:srgbClr val="595959"/>
                </a:solidFill>
              </a:rPr>
              <a:t>La autenticidad e integridad están garantizados por la firma electrónica que se realizó al crear la factura electrónica. </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8" title="Identidad 30 Aniversario ATA - Horizontal VERDE (1).png"/>
          <p:cNvPicPr preferRelativeResize="0"/>
          <p:nvPr/>
        </p:nvPicPr>
        <p:blipFill>
          <a:blip r:embed="rId3">
            <a:alphaModFix/>
          </a:blip>
          <a:stretch>
            <a:fillRect/>
          </a:stretch>
        </p:blipFill>
        <p:spPr>
          <a:xfrm>
            <a:off x="7199407" y="-4"/>
            <a:ext cx="1715995" cy="965250"/>
          </a:xfrm>
          <a:prstGeom prst="rect">
            <a:avLst/>
          </a:prstGeom>
          <a:noFill/>
          <a:ln>
            <a:noFill/>
          </a:ln>
        </p:spPr>
      </p:pic>
      <p:sp>
        <p:nvSpPr>
          <p:cNvPr id="246" name="Google Shape;246;p38"/>
          <p:cNvSpPr txBox="1">
            <a:spLocks noGrp="1"/>
          </p:cNvSpPr>
          <p:nvPr>
            <p:ph type="body" idx="1"/>
          </p:nvPr>
        </p:nvSpPr>
        <p:spPr>
          <a:xfrm>
            <a:off x="311700" y="923875"/>
            <a:ext cx="3999900" cy="3890700"/>
          </a:xfrm>
          <a:prstGeom prst="rect">
            <a:avLst/>
          </a:prstGeom>
          <a:solidFill>
            <a:schemeClr val="lt1"/>
          </a:solidFill>
          <a:ln w="19050" cap="flat" cmpd="sng">
            <a:solidFill>
              <a:srgbClr val="75B05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sz="1700" b="1">
                <a:solidFill>
                  <a:srgbClr val="75B05E"/>
                </a:solidFill>
              </a:rPr>
              <a:t>Factura electrónica</a:t>
            </a:r>
            <a:endParaRPr sz="1700" b="1">
              <a:solidFill>
                <a:srgbClr val="75B05E"/>
              </a:solidFill>
            </a:endParaRPr>
          </a:p>
          <a:p>
            <a:pPr marL="457200" lvl="0" indent="-336550" algn="l" rtl="0">
              <a:spcBef>
                <a:spcPts val="1200"/>
              </a:spcBef>
              <a:spcAft>
                <a:spcPts val="0"/>
              </a:spcAft>
              <a:buSzPts val="1700"/>
              <a:buChar char="●"/>
            </a:pPr>
            <a:r>
              <a:rPr lang="es" sz="1700"/>
              <a:t>Tiene validez legal y fiscal al cumplir con estándares técnicos específicos establecidos por autoridades fiscales. </a:t>
            </a:r>
            <a:endParaRPr sz="1700"/>
          </a:p>
          <a:p>
            <a:pPr marL="457200" lvl="0" indent="-336550" algn="l" rtl="0">
              <a:spcBef>
                <a:spcPts val="0"/>
              </a:spcBef>
              <a:spcAft>
                <a:spcPts val="0"/>
              </a:spcAft>
              <a:buSzPts val="1700"/>
              <a:buChar char="●"/>
            </a:pPr>
            <a:r>
              <a:rPr lang="es" sz="1700"/>
              <a:t>Formato estructurado que facilita la automatización de procesos y su integración con otros sistemas. </a:t>
            </a:r>
            <a:endParaRPr sz="1700"/>
          </a:p>
          <a:p>
            <a:pPr marL="457200" lvl="0" indent="-336550" algn="l" rtl="0">
              <a:spcBef>
                <a:spcPts val="0"/>
              </a:spcBef>
              <a:spcAft>
                <a:spcPts val="0"/>
              </a:spcAft>
              <a:buSzPts val="1700"/>
              <a:buChar char="●"/>
            </a:pPr>
            <a:r>
              <a:rPr lang="es" sz="1700"/>
              <a:t>Cumple con requisitos técnicos y legales: formato XML, firma electrónica, otros elementos de seguridad, … </a:t>
            </a:r>
            <a:endParaRPr sz="1700"/>
          </a:p>
        </p:txBody>
      </p:sp>
      <p:sp>
        <p:nvSpPr>
          <p:cNvPr id="247" name="Google Shape;247;p38"/>
          <p:cNvSpPr txBox="1">
            <a:spLocks noGrp="1"/>
          </p:cNvSpPr>
          <p:nvPr>
            <p:ph type="body" idx="2"/>
          </p:nvPr>
        </p:nvSpPr>
        <p:spPr>
          <a:xfrm>
            <a:off x="4832400" y="923875"/>
            <a:ext cx="3999900" cy="3890700"/>
          </a:xfrm>
          <a:prstGeom prst="rect">
            <a:avLst/>
          </a:prstGeom>
          <a:ln w="19050" cap="flat" cmpd="sng">
            <a:solidFill>
              <a:srgbClr val="75B05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sz="1700" b="1">
                <a:solidFill>
                  <a:srgbClr val="75B05E"/>
                </a:solidFill>
              </a:rPr>
              <a:t>Factura digital </a:t>
            </a:r>
            <a:endParaRPr sz="1700" b="1">
              <a:solidFill>
                <a:srgbClr val="75B05E"/>
              </a:solidFill>
            </a:endParaRPr>
          </a:p>
          <a:p>
            <a:pPr marL="457200" lvl="0" indent="-336550" algn="l" rtl="0">
              <a:spcBef>
                <a:spcPts val="1200"/>
              </a:spcBef>
              <a:spcAft>
                <a:spcPts val="0"/>
              </a:spcAft>
              <a:buSzPts val="1700"/>
              <a:buChar char="●"/>
            </a:pPr>
            <a:r>
              <a:rPr lang="es" sz="1700"/>
              <a:t>Su validez legal es limitada. </a:t>
            </a:r>
            <a:endParaRPr sz="1700"/>
          </a:p>
          <a:p>
            <a:pPr marL="457200" lvl="0" indent="-336550" algn="l" rtl="0">
              <a:spcBef>
                <a:spcPts val="0"/>
              </a:spcBef>
              <a:spcAft>
                <a:spcPts val="0"/>
              </a:spcAft>
              <a:buSzPts val="1700"/>
              <a:buChar char="●"/>
            </a:pPr>
            <a:r>
              <a:rPr lang="es" sz="1700"/>
              <a:t>Utiliza certificados digitales para firma electrónica. </a:t>
            </a:r>
            <a:endParaRPr sz="1700"/>
          </a:p>
          <a:p>
            <a:pPr marL="457200" lvl="0" indent="-336550" algn="l" rtl="0">
              <a:spcBef>
                <a:spcPts val="0"/>
              </a:spcBef>
              <a:spcAft>
                <a:spcPts val="0"/>
              </a:spcAft>
              <a:buSzPts val="1700"/>
              <a:buChar char="●"/>
            </a:pPr>
            <a:r>
              <a:rPr lang="es" sz="1700"/>
              <a:t>Carece de formato estructurado específico. </a:t>
            </a:r>
            <a:endParaRPr sz="1700"/>
          </a:p>
          <a:p>
            <a:pPr marL="457200" lvl="0" indent="-336550" algn="l" rtl="0">
              <a:spcBef>
                <a:spcPts val="0"/>
              </a:spcBef>
              <a:spcAft>
                <a:spcPts val="0"/>
              </a:spcAft>
              <a:buSzPts val="1700"/>
              <a:buChar char="●"/>
            </a:pPr>
            <a:r>
              <a:rPr lang="es" sz="1700"/>
              <a:t>Es cualquier documento contable emitido en formato digital, sin importar su estructura o formatos (PDF, Word, Excel, entre otros)</a:t>
            </a:r>
            <a:endParaRPr sz="1700"/>
          </a:p>
        </p:txBody>
      </p:sp>
      <p:pic>
        <p:nvPicPr>
          <p:cNvPr id="248" name="Google Shape;248;p38"/>
          <p:cNvPicPr preferRelativeResize="0"/>
          <p:nvPr/>
        </p:nvPicPr>
        <p:blipFill rotWithShape="1">
          <a:blip r:embed="rId4">
            <a:alphaModFix/>
          </a:blip>
          <a:srcRect l="12390" t="11086" r="13282" b="18251"/>
          <a:stretch/>
        </p:blipFill>
        <p:spPr>
          <a:xfrm>
            <a:off x="4256875" y="2314026"/>
            <a:ext cx="630250" cy="647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2660</Words>
  <Application>Microsoft Macintosh PowerPoint</Application>
  <PresentationFormat>Presentación en pantalla (16:9)</PresentationFormat>
  <Paragraphs>135</Paragraphs>
  <Slides>28</Slides>
  <Notes>28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28</vt:i4>
      </vt:variant>
    </vt:vector>
  </HeadingPairs>
  <TitlesOfParts>
    <vt:vector size="34" baseType="lpstr">
      <vt:lpstr>Noto Sans Symbols</vt:lpstr>
      <vt:lpstr>Arial</vt:lpstr>
      <vt:lpstr>Trebuchet MS</vt:lpstr>
      <vt:lpstr>Roboto</vt:lpstr>
      <vt:lpstr>Simple Light</vt:lpstr>
      <vt:lpstr>Faceta</vt:lpstr>
      <vt:lpstr>FACTURACIÓN ELECTRÓNICA PARA PYMES Y AUTÓNOMOS</vt:lpstr>
      <vt:lpstr>Presentación de PowerPoint</vt:lpstr>
      <vt:lpstr>Facturación electrónica el sector público</vt:lpstr>
      <vt:lpstr>Presentación de PowerPoint</vt:lpstr>
      <vt:lpstr>Facturación electrónica en el sector privado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Antifraude </vt:lpstr>
      <vt:lpstr>Presentación de PowerPoint</vt:lpstr>
      <vt:lpstr>Presentación de PowerPoint</vt:lpstr>
      <vt:lpstr>Presentación de PowerPoint</vt:lpstr>
      <vt:lpstr>Presentación de PowerPoint</vt:lpstr>
      <vt:lpstr>VeriFactu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FACTURACIÓN ELECTRÓNICA PARA PYMES Y AUTÓNOMOS</dc:title>
  <dc:creator>susana romero</dc:creator>
  <cp:lastModifiedBy>Microsoft Office User</cp:lastModifiedBy>
  <cp:revision>1</cp:revision>
  <dcterms:modified xsi:type="dcterms:W3CDTF">2025-06-19T15:00:30Z</dcterms:modified>
</cp:coreProperties>
</file>